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490" r:id="rId3"/>
    <p:sldId id="491" r:id="rId4"/>
    <p:sldId id="492" r:id="rId5"/>
    <p:sldId id="493" r:id="rId6"/>
    <p:sldId id="260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50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4714"/>
  </p:normalViewPr>
  <p:slideViewPr>
    <p:cSldViewPr snapToGrid="0" snapToObjects="1">
      <p:cViewPr varScale="1">
        <p:scale>
          <a:sx n="129" d="100"/>
          <a:sy n="129" d="100"/>
        </p:scale>
        <p:origin x="216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47EC0-26EC-D34B-AD37-094AEAD42440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E2927-7F3F-E44B-9A98-C223EABE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9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433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d86c6be0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1d86c6be0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2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d86c6be0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1d86c6be0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735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1d86c6be0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1d86c6be0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982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1d86c6be0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1d86c6be0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89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61d86c6be0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61d86c6be0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7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1d86c6be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1d86c6be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39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1d86c6be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1d86c6be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468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61d86c6be0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61d86c6be0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51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1d86c6be0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1d86c6be0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657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1d86c6be0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1d86c6be0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5301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61d86c6be0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61d86c6be0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97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1d86c6be0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1d86c6be0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35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3F8D-1C86-AC46-943B-80763C8D2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0EC51-1BB7-7C4B-9454-0E0F49AD8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6C7AA-22CD-414B-9886-858154EA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B4138-F1C9-8640-A51D-984C48D9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23D2-F5FA-C84E-A4D3-AD485D8C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6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B06A-6265-E24D-9803-517B3B6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0BD54-DCF9-7B4C-ABAB-EA4520DD8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A969-4A10-DB47-9047-C4E4B2651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7F9D-FDA9-7D40-BFE3-A6D0A020A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625EE-7E0A-C049-BDF6-0CADD97B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F69CF9-0CBB-3443-BCB2-D73D6465D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4F5FC-B3D1-324B-ADB7-D5B63D3CA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AE60F-B1F5-F046-9730-FE97672F7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A4523-EED8-9E45-A067-8583F093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4AACD-91F9-2B49-9F67-0B7B37BD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06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61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40B04-CB95-E24F-8D6B-B60C21391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F3DBC-1F5F-2943-99B3-57A880B1F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EFD11-E3C2-E64B-8629-DA3F47FF6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F903-6F65-DB4D-BDF9-9B52749E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7112-513A-534A-825E-BE2016AF4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0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BDB84-BBF8-8F4E-8D2A-9814D306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31EE2-21D7-1A4B-932B-39D285B6B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AF235-476E-7A44-8B9A-32D18F808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3BB97-0F56-B84F-BE0B-B6E69B39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3496-F599-3F41-8CB6-E89AA94C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6DA5-3913-4D41-8114-0A96B1752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D730C-B6DE-184D-ACED-1815C775F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078D7-590D-204D-8B16-3CDBB9B88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31D9D-C62B-A448-B7AA-34EE8F1EB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7F322-397D-314A-B449-C648F1F6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04757E-6374-E346-B830-2FD4F7E1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9AA6-9C6D-2448-A1AB-37ACEE0B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5401-6B46-FD4A-978B-BA211E9CD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F8748-52BF-D54D-B869-9A50CCE0C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BE4DCE-B591-4742-AB40-19F38A10A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CC476-F3B5-2A4A-BACB-9A659706F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DEE3B-0E2C-F240-BC21-4DF06812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3ED8CA-C13C-6E40-9F0D-B2ACD40A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042E61-DF33-E545-8CEC-280B8E21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BF11-0C3F-7C46-B3C4-7A60E1C1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BDFE8B-ACB0-524A-B28A-20E10DD9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8CEEE-492A-7042-9C14-F73B77DC7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D3A85-819B-8147-9CCA-A9A1D969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4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D97FB-24BC-F64C-918E-DCBB3CEFC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BB0269-018F-D34D-BD0B-D06EA9B41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C4697-1AE4-C549-BF21-76A59BA5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3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475A-FCA1-564F-BD51-B36EA384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2F694-0F89-2C43-8546-B29D1F910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F0E3D-56F0-E742-9F9F-2B941EB2F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3B309-C629-C344-8E96-32A191A0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50D41-CF6B-F341-A8D3-AE70F9BB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272CC-B9A1-F241-8D56-5F2C5EA0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7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2CBCD-4194-094B-9D81-7CD2249F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E4077D-DF94-534A-BBF4-F500D5C069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6D560-1BFA-C84D-9996-A7A293EC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35E8A-3D53-AA4E-8746-00D6441F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37558-B169-4B45-8242-F8A1D97E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0754E-4262-DE44-97BC-E60B2A536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2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E18E7-0AEC-6940-885F-1340EDE8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1DC05-26BA-2F4A-849F-ACA6B73EE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CF60E-CB0B-D04C-85EA-23A9D637C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807E9-6ADA-2A41-B60A-9B98B8B1ED87}" type="datetimeFigureOut">
              <a:rPr lang="en-US" smtClean="0"/>
              <a:t>9/25/19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E2806-CC27-DF4C-8978-F3EA38297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5915C-9863-1C40-903A-EC35F94EE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727D1-9EC4-7545-8D58-58BB44FB3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7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B4EE-D3C1-6441-B341-FD13D20C46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0153C-3A2A-BD48-A3D9-D922FD9AE4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0DA92-B2AD-D14A-BD07-5BC869FF7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2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6000767" y="0"/>
            <a:ext cx="6198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341154" y="1338189"/>
            <a:ext cx="6714933" cy="43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4">
            <a:alphaModFix/>
          </a:blip>
          <a:srcRect l="59938" t="3976" r="20245" b="9014"/>
          <a:stretch/>
        </p:blipFill>
        <p:spPr>
          <a:xfrm>
            <a:off x="5954400" y="-447677"/>
            <a:ext cx="6244769" cy="730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467" y="5108634"/>
            <a:ext cx="4293599" cy="146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7301" y="5224967"/>
            <a:ext cx="866865" cy="866867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4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2"/>
              </a:buClr>
              <a:buFont typeface="Montserrat"/>
              <a:buChar char="●"/>
            </a:pPr>
            <a:r>
              <a:rPr lang="en-GB" dirty="0"/>
              <a:t>Powered by advances in CV:</a:t>
            </a:r>
            <a:endParaRPr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More powerful and accessible processing hardware (GPU, FPGA)</a:t>
            </a:r>
            <a:endParaRPr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Efficient Machine Learning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/>
              <a:t>More robust against variations</a:t>
            </a:r>
          </a:p>
          <a:p>
            <a:pPr marL="152396" indent="0">
              <a:lnSpc>
                <a:spcPct val="100000"/>
              </a:lnSpc>
              <a:buNone/>
            </a:pPr>
            <a:r>
              <a:rPr lang="en-GB" dirty="0"/>
              <a:t> </a:t>
            </a:r>
            <a:endParaRPr dirty="0"/>
          </a:p>
          <a:p>
            <a:pPr>
              <a:lnSpc>
                <a:spcPct val="100000"/>
              </a:lnSpc>
            </a:pPr>
            <a:r>
              <a:rPr lang="en-GB" dirty="0"/>
              <a:t>Algorithms:</a:t>
            </a:r>
            <a:endParaRPr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Neural Networks </a:t>
            </a:r>
            <a:endParaRPr dirty="0"/>
          </a:p>
          <a:p>
            <a:pPr marL="1219170" indent="0">
              <a:lnSpc>
                <a:spcPct val="100000"/>
              </a:lnSpc>
              <a:buNone/>
            </a:pPr>
            <a:r>
              <a:rPr lang="en-GB" sz="1867" dirty="0"/>
              <a:t>(e.g. Deep Learning)</a:t>
            </a:r>
            <a:endParaRPr sz="1867" dirty="0"/>
          </a:p>
          <a:p>
            <a:pPr indent="0">
              <a:lnSpc>
                <a:spcPct val="100000"/>
              </a:lnSpc>
              <a:buNone/>
            </a:pP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</a:rPr>
              <a:t>ADVANCED </a:t>
            </a:r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Vision T</a:t>
            </a:r>
            <a:r>
              <a:rPr lang="en-GB" sz="1867">
                <a:solidFill>
                  <a:srgbClr val="434343"/>
                </a:solidFill>
              </a:rPr>
              <a:t>echnology Tomorrow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9186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22D38-7377-1348-B71C-2BF8831E6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1C87B7-0481-9847-89F8-520FFBF0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6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/>
          <p:nvPr/>
        </p:nvSpPr>
        <p:spPr>
          <a:xfrm>
            <a:off x="6000767" y="0"/>
            <a:ext cx="6198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2" name="Google Shape;152;p24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3" name="Google Shape;153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40400" cy="323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/>
              <a:t>Embedded!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Power efficiency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Distributed computing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Reduced data bandwidth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New generation of </a:t>
            </a:r>
            <a:endParaRPr/>
          </a:p>
          <a:p>
            <a:pPr indent="0">
              <a:lnSpc>
                <a:spcPct val="100000"/>
              </a:lnSpc>
              <a:buNone/>
            </a:pPr>
            <a:r>
              <a:rPr lang="en-GB"/>
              <a:t>“smart cameras”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</a:rPr>
              <a:t>ADVANCED </a:t>
            </a:r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Vision T</a:t>
            </a:r>
            <a:r>
              <a:rPr lang="en-GB" sz="1867">
                <a:solidFill>
                  <a:srgbClr val="434343"/>
                </a:solidFill>
              </a:rPr>
              <a:t>echnology Tomorrow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2167" y="235567"/>
            <a:ext cx="6040335" cy="379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6425" y="3673924"/>
            <a:ext cx="1428033" cy="1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44910" y="3862332"/>
            <a:ext cx="1999847" cy="248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0567" y="5263233"/>
            <a:ext cx="2091300" cy="13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82293" y="6283367"/>
            <a:ext cx="494097" cy="325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01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ctrTitle"/>
          </p:nvPr>
        </p:nvSpPr>
        <p:spPr>
          <a:xfrm>
            <a:off x="415600" y="3185400"/>
            <a:ext cx="11360800" cy="95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/>
              <a:t>Thanks for your attention!</a:t>
            </a:r>
            <a:endParaRPr sz="4000"/>
          </a:p>
        </p:txBody>
      </p:sp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16" y="638232"/>
            <a:ext cx="2863171" cy="190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8537" y="-1"/>
            <a:ext cx="1793463" cy="179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7255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00" y="3185400"/>
            <a:ext cx="11360800" cy="95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4000"/>
              <a:t>Advanced Vision Technology Explained</a:t>
            </a:r>
            <a:endParaRPr sz="4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41852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1867"/>
              <a:t>Tim Waegeman - CTO</a:t>
            </a:r>
            <a:endParaRPr sz="1867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4416" y="638232"/>
            <a:ext cx="2863171" cy="190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8537" y="-1"/>
            <a:ext cx="1793463" cy="179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598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4401" y="-5649"/>
            <a:ext cx="11360801" cy="686929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</a:rPr>
              <a:t>WHAT?</a:t>
            </a:r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| </a:t>
            </a:r>
            <a:r>
              <a:rPr lang="en-GB" sz="1867">
                <a:solidFill>
                  <a:srgbClr val="434343"/>
                </a:solidFill>
              </a:rPr>
              <a:t>Vision Technology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555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Computer Vision (1960s)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Link with AI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Describe what you see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2D/3D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Software</a:t>
            </a:r>
            <a:endParaRPr sz="2000" dirty="0"/>
          </a:p>
          <a:p>
            <a:pPr marL="0"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Machine Vision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Interact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Real world industrial applications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Hardware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Camera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Lighting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 marL="0" indent="0">
              <a:lnSpc>
                <a:spcPct val="10000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501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533" y="-23834"/>
            <a:ext cx="8883632" cy="690566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HISTORY 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Manual Visual Inspections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5556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/>
              <a:t>Quality is subjective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Hard to transfer knowledge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Depends on focus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Limited throughput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Quality control limited to a fraction of production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11163100" y="6377567"/>
            <a:ext cx="9044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1910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4094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471" y="1"/>
            <a:ext cx="10444031" cy="73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HISTORY 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Early Machine Vision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4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/>
              <a:t>Large compute unit required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Not energy efficient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Sensitive to variations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Well conditioned environment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Limited throughput</a:t>
            </a:r>
            <a:endParaRPr/>
          </a:p>
          <a:p>
            <a:pPr marL="0" indent="0">
              <a:lnSpc>
                <a:spcPct val="100000"/>
              </a:lnSpc>
              <a:buNone/>
            </a:pPr>
            <a:endParaRPr/>
          </a:p>
          <a:p>
            <a:pPr>
              <a:lnSpc>
                <a:spcPct val="100000"/>
              </a:lnSpc>
            </a:pPr>
            <a:r>
              <a:rPr lang="en-GB"/>
              <a:t>Very expensive</a:t>
            </a:r>
            <a:endParaRPr/>
          </a:p>
          <a:p>
            <a:pPr indent="0">
              <a:lnSpc>
                <a:spcPct val="100000"/>
              </a:lnSpc>
              <a:buNone/>
            </a:pP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11163100" y="6377567"/>
            <a:ext cx="9044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1983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2111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471" y="1"/>
            <a:ext cx="10444031" cy="7314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HISTORY 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Early Machine Vision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31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/>
              <a:t>Morphological processing concept</a:t>
            </a:r>
            <a:endParaRPr/>
          </a:p>
        </p:txBody>
      </p:sp>
      <p:grpSp>
        <p:nvGrpSpPr>
          <p:cNvPr id="92" name="Google Shape;92;p17"/>
          <p:cNvGrpSpPr/>
          <p:nvPr/>
        </p:nvGrpSpPr>
        <p:grpSpPr>
          <a:xfrm>
            <a:off x="103633" y="2129700"/>
            <a:ext cx="5859435" cy="4220301"/>
            <a:chOff x="77725" y="1978275"/>
            <a:chExt cx="4394576" cy="3165226"/>
          </a:xfrm>
        </p:grpSpPr>
        <p:pic>
          <p:nvPicPr>
            <p:cNvPr id="93" name="Google Shape;93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725" y="2195225"/>
              <a:ext cx="4394576" cy="2948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7"/>
            <p:cNvSpPr/>
            <p:nvPr/>
          </p:nvSpPr>
          <p:spPr>
            <a:xfrm>
              <a:off x="77725" y="1978275"/>
              <a:ext cx="3306600" cy="388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5" name="Google Shape;95;p17"/>
          <p:cNvSpPr txBox="1"/>
          <p:nvPr/>
        </p:nvSpPr>
        <p:spPr>
          <a:xfrm>
            <a:off x="11163100" y="6377567"/>
            <a:ext cx="9044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1983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409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HISTORY | </a:t>
            </a:r>
            <a:r>
              <a:rPr lang="en-GB" sz="1867">
                <a:solidFill>
                  <a:srgbClr val="434343"/>
                </a:solidFill>
              </a:rPr>
              <a:t>Classical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Machine Vision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4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/>
              <a:t>Processing requirements reduced and standardized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PCI frame grabber cards 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USB 2.0/3.0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GigE Vision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Expensive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Well conditioned environment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Sensitive to variations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Algorithms: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Morphological processing concept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Template matching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6268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000767" y="0"/>
            <a:ext cx="61984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9" name="Google Shape;109;p19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HISTORY 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Machine Vision Today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4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2"/>
              </a:buClr>
              <a:buFont typeface="Montserrat"/>
              <a:buChar char="●"/>
            </a:pPr>
            <a:r>
              <a:rPr lang="en-GB" sz="2000" dirty="0"/>
              <a:t>Software has become crucial</a:t>
            </a:r>
            <a:endParaRPr sz="2000" dirty="0"/>
          </a:p>
          <a:p>
            <a:pPr marL="0"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Reduce centralized processing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Smart cameras: HW + SW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Integrated lighting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Sensitive to </a:t>
            </a:r>
            <a:r>
              <a:rPr lang="en-GB" sz="2000" u="sng" dirty="0"/>
              <a:t>product</a:t>
            </a:r>
            <a:r>
              <a:rPr lang="en-GB" sz="2000" dirty="0"/>
              <a:t> variations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Algorithms: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Morphological processing concept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Template matching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dirty="0"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1600" y="1582561"/>
            <a:ext cx="5207565" cy="4192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966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2309" y="1"/>
            <a:ext cx="815729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/>
          <p:nvPr/>
        </p:nvSpPr>
        <p:spPr>
          <a:xfrm>
            <a:off x="2546967" y="0"/>
            <a:ext cx="4603600" cy="68580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GB" sz="2667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HISTORY | </a:t>
            </a:r>
            <a:r>
              <a:rPr lang="en-GB" sz="1867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Machine Vision Today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4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2"/>
              </a:buClr>
              <a:buFont typeface="Montserrat"/>
              <a:buChar char="●"/>
            </a:pPr>
            <a:r>
              <a:rPr lang="en-GB" sz="2000" dirty="0"/>
              <a:t>3D Technologies: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Multi Camera </a:t>
            </a:r>
            <a:r>
              <a:rPr lang="en-GB" sz="2000" dirty="0" err="1"/>
              <a:t>Stereoscopie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Structural light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Sheet of light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Time of flight</a:t>
            </a:r>
            <a:endParaRPr sz="2000" dirty="0"/>
          </a:p>
          <a:p>
            <a:pPr marL="0"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Integrated Illumination 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Requires heavy processing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Sensitive to </a:t>
            </a:r>
            <a:r>
              <a:rPr lang="en-GB" sz="2000" u="sng" dirty="0"/>
              <a:t>product</a:t>
            </a:r>
            <a:r>
              <a:rPr lang="en-GB" sz="2000" dirty="0"/>
              <a:t> variations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sz="2000" dirty="0"/>
          </a:p>
          <a:p>
            <a:pPr>
              <a:lnSpc>
                <a:spcPct val="100000"/>
              </a:lnSpc>
            </a:pPr>
            <a:r>
              <a:rPr lang="en-GB" sz="2000" dirty="0"/>
              <a:t>Algorithms: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Morphological processing concept</a:t>
            </a:r>
            <a:endParaRPr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Template matching</a:t>
            </a:r>
            <a:endParaRPr sz="2000" dirty="0"/>
          </a:p>
          <a:p>
            <a:pPr indent="0">
              <a:lnSpc>
                <a:spcPct val="100000"/>
              </a:lnSpc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0306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263</Words>
  <Application>Microsoft Macintosh PowerPoint</Application>
  <PresentationFormat>Widescreen</PresentationFormat>
  <Paragraphs>114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Roboto</vt:lpstr>
      <vt:lpstr>Office Theme</vt:lpstr>
      <vt:lpstr>PowerPoint Presentation</vt:lpstr>
      <vt:lpstr>Advanced Vision Technology Explained</vt:lpstr>
      <vt:lpstr>WHAT? | Vision Technology</vt:lpstr>
      <vt:lpstr>HISTORY | Manual Visual Inspections</vt:lpstr>
      <vt:lpstr>HISTORY | Early Machine Vision</vt:lpstr>
      <vt:lpstr>HISTORY | Early Machine Vision</vt:lpstr>
      <vt:lpstr>HISTORY | Classical Machine Vision</vt:lpstr>
      <vt:lpstr>HISTORY | Machine Vision Today</vt:lpstr>
      <vt:lpstr>HISTORY | Machine Vision Today</vt:lpstr>
      <vt:lpstr>ADVANCED | Vision Technology Tomorrow</vt:lpstr>
      <vt:lpstr>PowerPoint Presentation</vt:lpstr>
      <vt:lpstr>PowerPoint Presentation</vt:lpstr>
      <vt:lpstr>ADVANCED | Vision Technology Tomorrow</vt:lpstr>
      <vt:lpstr>Thanks for your attention!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Robbrecht</dc:creator>
  <cp:lastModifiedBy>Simon Robbrecht</cp:lastModifiedBy>
  <cp:revision>2</cp:revision>
  <dcterms:created xsi:type="dcterms:W3CDTF">2019-09-25T11:45:23Z</dcterms:created>
  <dcterms:modified xsi:type="dcterms:W3CDTF">2019-09-25T12:11:17Z</dcterms:modified>
</cp:coreProperties>
</file>