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3"/>
  </p:notesMasterIdLst>
  <p:handoutMasterIdLst>
    <p:handoutMasterId r:id="rId14"/>
  </p:handoutMasterIdLst>
  <p:sldIdLst>
    <p:sldId id="276" r:id="rId3"/>
    <p:sldId id="256" r:id="rId4"/>
    <p:sldId id="271" r:id="rId5"/>
    <p:sldId id="272" r:id="rId6"/>
    <p:sldId id="264" r:id="rId7"/>
    <p:sldId id="265" r:id="rId8"/>
    <p:sldId id="273" r:id="rId9"/>
    <p:sldId id="267" r:id="rId10"/>
    <p:sldId id="274" r:id="rId11"/>
    <p:sldId id="275" r:id="rId1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B00B22"/>
    <a:srgbClr val="FFFFFF"/>
    <a:srgbClr val="006699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0281B6-3D59-4C92-8317-ADF3DF992E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F64D5-1B43-4210-8FD5-DB2A3FE6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8CCC9-9A9E-4FB6-A214-2673ADC01FE2}" type="datetimeFigureOut">
              <a:rPr lang="en-US" smtClean="0"/>
              <a:t>9/25/19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2CBE7-ED84-4F3C-AC44-5246EB43D2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F5144-27A0-4B84-AE24-6B33EC3E61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FAB87-7C6A-41CD-B0D0-6A6A2C698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07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CE237-4D5C-4D03-A2F9-4F40D6E0074D}" type="datetimeFigureOut">
              <a:rPr lang="en-US" smtClean="0"/>
              <a:t>9/25/19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9F2AB-21FF-4B42-8696-6CE8E174B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9595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F2AB-21FF-4B42-8696-6CE8E174BE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16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F2AB-21FF-4B42-8696-6CE8E174BE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50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F2AB-21FF-4B42-8696-6CE8E174BE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66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F2AB-21FF-4B42-8696-6CE8E174BE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12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F2AB-21FF-4B42-8696-6CE8E174BE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18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F2AB-21FF-4B42-8696-6CE8E174BE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3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F2AB-21FF-4B42-8696-6CE8E174BE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34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F2AB-21FF-4B42-8696-6CE8E174BE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F2AB-21FF-4B42-8696-6CE8E174BE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81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3EEE-7FFE-442C-8F79-460A0C0B742C}" type="datetimeFigureOut">
              <a:rPr lang="nl-BE" smtClean="0"/>
              <a:t>25/09/19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111E-EB28-4620-A976-506A3C89E497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2026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3EEE-7FFE-442C-8F79-460A0C0B742C}" type="datetimeFigureOut">
              <a:rPr lang="nl-BE" smtClean="0"/>
              <a:t>25/09/19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111E-EB28-4620-A976-506A3C89E497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48837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3EEE-7FFE-442C-8F79-460A0C0B742C}" type="datetimeFigureOut">
              <a:rPr lang="nl-BE" smtClean="0"/>
              <a:t>25/09/19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111E-EB28-4620-A976-506A3C89E497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8688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3EEE-7FFE-442C-8F79-460A0C0B742C}" type="datetimeFigureOut">
              <a:rPr lang="nl-BE" smtClean="0"/>
              <a:t>25/09/19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111E-EB28-4620-A976-506A3C89E497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9118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3EEE-7FFE-442C-8F79-460A0C0B742C}" type="datetimeFigureOut">
              <a:rPr lang="nl-BE" smtClean="0"/>
              <a:t>25/09/19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111E-EB28-4620-A976-506A3C89E497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46973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3EEE-7FFE-442C-8F79-460A0C0B742C}" type="datetimeFigureOut">
              <a:rPr lang="nl-BE" smtClean="0"/>
              <a:t>25/09/19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111E-EB28-4620-A976-506A3C89E497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92695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3EEE-7FFE-442C-8F79-460A0C0B742C}" type="datetimeFigureOut">
              <a:rPr lang="nl-BE" smtClean="0"/>
              <a:t>25/09/19</a:t>
            </a:fld>
            <a:endParaRPr lang="nl-BE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111E-EB28-4620-A976-506A3C89E497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02599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3EEE-7FFE-442C-8F79-460A0C0B742C}" type="datetimeFigureOut">
              <a:rPr lang="nl-BE" smtClean="0"/>
              <a:t>25/09/19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111E-EB28-4620-A976-506A3C89E497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84164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3EEE-7FFE-442C-8F79-460A0C0B742C}" type="datetimeFigureOut">
              <a:rPr lang="nl-BE" smtClean="0"/>
              <a:t>25/09/19</a:t>
            </a:fld>
            <a:endParaRPr lang="nl-BE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111E-EB28-4620-A976-506A3C89E497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61701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3EEE-7FFE-442C-8F79-460A0C0B742C}" type="datetimeFigureOut">
              <a:rPr lang="nl-BE" smtClean="0"/>
              <a:t>25/09/19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111E-EB28-4620-A976-506A3C89E497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97378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3EEE-7FFE-442C-8F79-460A0C0B742C}" type="datetimeFigureOut">
              <a:rPr lang="nl-BE" smtClean="0"/>
              <a:t>25/09/19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111E-EB28-4620-A976-506A3C89E497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3387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F3EEE-7FFE-442C-8F79-460A0C0B742C}" type="datetimeFigureOut">
              <a:rPr lang="nl-BE" smtClean="0"/>
              <a:t>25/09/19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9111E-EB28-4620-A976-506A3C89E497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8067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tiff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4.tiff"/><Relationship Id="rId9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4.tif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33.tiff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B8718A-0EA3-354B-ACE3-13741C5D1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79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6BABA5D6-643D-B143-979E-6D68AE721E06}"/>
              </a:ext>
            </a:extLst>
          </p:cNvPr>
          <p:cNvSpPr txBox="1">
            <a:spLocks/>
          </p:cNvSpPr>
          <p:nvPr/>
        </p:nvSpPr>
        <p:spPr>
          <a:xfrm>
            <a:off x="1942192" y="1911360"/>
            <a:ext cx="1472200" cy="925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LEARNINGS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1DD1F1-D656-D84B-843F-CF04E886F6F2}"/>
              </a:ext>
            </a:extLst>
          </p:cNvPr>
          <p:cNvCxnSpPr>
            <a:cxnSpLocks/>
          </p:cNvCxnSpPr>
          <p:nvPr/>
        </p:nvCxnSpPr>
        <p:spPr>
          <a:xfrm>
            <a:off x="3414392" y="1911360"/>
            <a:ext cx="0" cy="104099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653F9418-AFB1-D840-AE62-DE7DD473F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904" y="6029620"/>
            <a:ext cx="809409" cy="4686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0F5006-BA06-1946-A078-676073F58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5910" y="5788755"/>
            <a:ext cx="950379" cy="950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1EBC79-D19B-7B4F-9F5B-CC51B79507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65"/>
          <a:stretch/>
        </p:blipFill>
        <p:spPr>
          <a:xfrm>
            <a:off x="8393298" y="0"/>
            <a:ext cx="3798702" cy="6858000"/>
          </a:xfrm>
          <a:prstGeom prst="rect">
            <a:avLst/>
          </a:prstGeom>
        </p:spPr>
      </p:pic>
      <p:sp>
        <p:nvSpPr>
          <p:cNvPr id="19" name="Parallelogram 18">
            <a:extLst>
              <a:ext uri="{FF2B5EF4-FFF2-40B4-BE49-F238E27FC236}">
                <a16:creationId xmlns:a16="http://schemas.microsoft.com/office/drawing/2014/main" id="{3FC46205-B480-9042-8B58-4622EC680C17}"/>
              </a:ext>
            </a:extLst>
          </p:cNvPr>
          <p:cNvSpPr/>
          <p:nvPr/>
        </p:nvSpPr>
        <p:spPr>
          <a:xfrm>
            <a:off x="6433820" y="0"/>
            <a:ext cx="3251200" cy="6858000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EC20FA-7537-9347-A945-6F65F6CC18A2}"/>
              </a:ext>
            </a:extLst>
          </p:cNvPr>
          <p:cNvCxnSpPr>
            <a:cxnSpLocks/>
          </p:cNvCxnSpPr>
          <p:nvPr/>
        </p:nvCxnSpPr>
        <p:spPr>
          <a:xfrm>
            <a:off x="406400" y="876300"/>
            <a:ext cx="8509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F0BF3-7F59-1942-B590-A3337301D728}"/>
              </a:ext>
            </a:extLst>
          </p:cNvPr>
          <p:cNvSpPr/>
          <p:nvPr/>
        </p:nvSpPr>
        <p:spPr>
          <a:xfrm>
            <a:off x="3632727" y="1602915"/>
            <a:ext cx="5638267" cy="177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1" indent="-457200" algn="just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AI methodology is 100% suited for this type of application</a:t>
            </a:r>
          </a:p>
          <a:p>
            <a:pPr lvl="1" indent="-457200" algn="just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Current effort is focused too much on optimizing the networks for a sub optimal run time environment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E88DD32-BDF9-9B45-AD42-FC06D77D79AD}"/>
              </a:ext>
            </a:extLst>
          </p:cNvPr>
          <p:cNvSpPr txBox="1">
            <a:spLocks/>
          </p:cNvSpPr>
          <p:nvPr/>
        </p:nvSpPr>
        <p:spPr>
          <a:xfrm>
            <a:off x="304800" y="-96837"/>
            <a:ext cx="110362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SMART GRAINCAM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Learnings &amp; next steps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4EA6C0A-E91F-DB43-9CC2-D764D15A3BC6}"/>
              </a:ext>
            </a:extLst>
          </p:cNvPr>
          <p:cNvSpPr/>
          <p:nvPr/>
        </p:nvSpPr>
        <p:spPr>
          <a:xfrm>
            <a:off x="367120" y="1602916"/>
            <a:ext cx="1440000" cy="144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EECAD4-D5EA-064E-A0E1-8AA5296D7C39}"/>
              </a:ext>
            </a:extLst>
          </p:cNvPr>
          <p:cNvSpPr/>
          <p:nvPr/>
        </p:nvSpPr>
        <p:spPr>
          <a:xfrm>
            <a:off x="406400" y="3952560"/>
            <a:ext cx="1440000" cy="144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 descr="Head with gears">
            <a:extLst>
              <a:ext uri="{FF2B5EF4-FFF2-40B4-BE49-F238E27FC236}">
                <a16:creationId xmlns:a16="http://schemas.microsoft.com/office/drawing/2014/main" id="{595ACA41-7100-4F40-B509-B396D489FD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9920" y="1862145"/>
            <a:ext cx="914400" cy="914400"/>
          </a:xfrm>
          <a:prstGeom prst="rect">
            <a:avLst/>
          </a:prstGeom>
        </p:spPr>
      </p:pic>
      <p:pic>
        <p:nvPicPr>
          <p:cNvPr id="8" name="Graphic 7" descr="End">
            <a:extLst>
              <a:ext uri="{FF2B5EF4-FFF2-40B4-BE49-F238E27FC236}">
                <a16:creationId xmlns:a16="http://schemas.microsoft.com/office/drawing/2014/main" id="{0CAC8D4F-C4AA-594C-848A-B095684E65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9200" y="4215360"/>
            <a:ext cx="914400" cy="914400"/>
          </a:xfrm>
          <a:prstGeom prst="rect">
            <a:avLst/>
          </a:prstGeom>
        </p:spPr>
      </p:pic>
      <p:sp>
        <p:nvSpPr>
          <p:cNvPr id="34" name="Tijdelijke aanduiding voor inhoud 2">
            <a:extLst>
              <a:ext uri="{FF2B5EF4-FFF2-40B4-BE49-F238E27FC236}">
                <a16:creationId xmlns:a16="http://schemas.microsoft.com/office/drawing/2014/main" id="{E7336784-77B1-304E-BE86-6EE51311BBD1}"/>
              </a:ext>
            </a:extLst>
          </p:cNvPr>
          <p:cNvSpPr txBox="1">
            <a:spLocks/>
          </p:cNvSpPr>
          <p:nvPr/>
        </p:nvSpPr>
        <p:spPr>
          <a:xfrm>
            <a:off x="1942192" y="4215360"/>
            <a:ext cx="1472200" cy="925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NEXT STEPS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1DB9D7B-0B1B-8A44-853E-7A85C6EF3A3F}"/>
              </a:ext>
            </a:extLst>
          </p:cNvPr>
          <p:cNvCxnSpPr>
            <a:cxnSpLocks/>
          </p:cNvCxnSpPr>
          <p:nvPr/>
        </p:nvCxnSpPr>
        <p:spPr>
          <a:xfrm>
            <a:off x="3414392" y="4215360"/>
            <a:ext cx="0" cy="104099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0D1AB86-BD97-C64F-83F7-FDF21D0E83C2}"/>
              </a:ext>
            </a:extLst>
          </p:cNvPr>
          <p:cNvSpPr/>
          <p:nvPr/>
        </p:nvSpPr>
        <p:spPr>
          <a:xfrm>
            <a:off x="3632727" y="3906915"/>
            <a:ext cx="5638267" cy="177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1" indent="-457200" algn="just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Finish Barley use case on existing platform</a:t>
            </a:r>
          </a:p>
          <a:p>
            <a:pPr lvl="1" indent="-457200" algn="just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Identify future proof platform </a:t>
            </a:r>
          </a:p>
          <a:p>
            <a:pPr lvl="2" indent="-457200" algn="jus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GPU´s vs FPGA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4511358-EE31-8343-8CD7-65AD97F44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304" y="6182020"/>
            <a:ext cx="809409" cy="4686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7A8F5C6-151C-6347-92AF-A7E2CD1A4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8310" y="5941155"/>
            <a:ext cx="950379" cy="95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3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F54F81B-C99F-EE4C-AB3F-5EC3ED735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b="61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729F50-0882-6742-8A18-4239B5850015}"/>
              </a:ext>
            </a:extLst>
          </p:cNvPr>
          <p:cNvSpPr/>
          <p:nvPr/>
        </p:nvSpPr>
        <p:spPr>
          <a:xfrm>
            <a:off x="2362200" y="2506663"/>
            <a:ext cx="7467600" cy="20066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506663"/>
            <a:ext cx="9144000" cy="1003300"/>
          </a:xfrm>
        </p:spPr>
        <p:txBody>
          <a:bodyPr/>
          <a:lstStyle/>
          <a:p>
            <a:r>
              <a:rPr lang="nl-B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Smart Graincam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487738"/>
            <a:ext cx="9144000" cy="1655762"/>
          </a:xfrm>
        </p:spPr>
        <p:txBody>
          <a:bodyPr/>
          <a:lstStyle/>
          <a:p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CNH Industrial </a:t>
            </a:r>
          </a:p>
          <a:p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Paul Snauwaert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6D50A5-03C0-F14A-98C8-9E257325D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985" y="695620"/>
            <a:ext cx="1233298" cy="714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6CE07E-8870-8C4E-B5D3-CB5215D3B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0594" y="328612"/>
            <a:ext cx="1448095" cy="14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50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6400" y="1309689"/>
            <a:ext cx="2250437" cy="925511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END GOAL OF THE GRAIN CAM PROJECT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3C5B35-EE8E-CE45-8A76-BFE231A57B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1" r="9857"/>
          <a:stretch/>
        </p:blipFill>
        <p:spPr>
          <a:xfrm>
            <a:off x="6591300" y="0"/>
            <a:ext cx="56007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9581BE79-1DA2-B64E-82D7-0331CDD0E298}"/>
              </a:ext>
            </a:extLst>
          </p:cNvPr>
          <p:cNvSpPr/>
          <p:nvPr/>
        </p:nvSpPr>
        <p:spPr>
          <a:xfrm>
            <a:off x="5240020" y="0"/>
            <a:ext cx="3251200" cy="6858000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14300" y="-96837"/>
            <a:ext cx="80772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CNHi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STRATEGY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Fully automated combines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3C7632-4ACD-334A-AFF0-91565D778CD4}"/>
              </a:ext>
            </a:extLst>
          </p:cNvPr>
          <p:cNvCxnSpPr>
            <a:cxnSpLocks/>
          </p:cNvCxnSpPr>
          <p:nvPr/>
        </p:nvCxnSpPr>
        <p:spPr>
          <a:xfrm>
            <a:off x="406400" y="876300"/>
            <a:ext cx="70612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1FD9BF-7062-7240-849D-345AF516D6D0}"/>
              </a:ext>
            </a:extLst>
          </p:cNvPr>
          <p:cNvCxnSpPr/>
          <p:nvPr/>
        </p:nvCxnSpPr>
        <p:spPr>
          <a:xfrm>
            <a:off x="2743200" y="1333500"/>
            <a:ext cx="0" cy="5969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0DCAF76-AD40-CA46-BE55-04CA899B7FDE}"/>
              </a:ext>
            </a:extLst>
          </p:cNvPr>
          <p:cNvSpPr/>
          <p:nvPr/>
        </p:nvSpPr>
        <p:spPr>
          <a:xfrm>
            <a:off x="3213100" y="1291485"/>
            <a:ext cx="4254497" cy="757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 algn="just">
              <a:lnSpc>
                <a:spcPct val="90000"/>
              </a:lnSpc>
              <a:spcBef>
                <a:spcPts val="5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Automatically adjust the functional parameters of the combine</a:t>
            </a: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07D73A8F-530F-D140-B945-4A286027F33E}"/>
              </a:ext>
            </a:extLst>
          </p:cNvPr>
          <p:cNvSpPr/>
          <p:nvPr/>
        </p:nvSpPr>
        <p:spPr>
          <a:xfrm rot="10800000">
            <a:off x="406400" y="2428431"/>
            <a:ext cx="7061197" cy="261239"/>
          </a:xfrm>
          <a:prstGeom prst="triangl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8506CC9-62A8-2B48-BE7C-75B05AE35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4097337"/>
            <a:ext cx="1992068" cy="1325563"/>
          </a:xfrm>
          <a:prstGeom prst="rect">
            <a:avLst/>
          </a:prstGeom>
        </p:spPr>
      </p:pic>
      <p:sp>
        <p:nvSpPr>
          <p:cNvPr id="24" name="Tijdelijke aanduiding voor inhoud 2">
            <a:extLst>
              <a:ext uri="{FF2B5EF4-FFF2-40B4-BE49-F238E27FC236}">
                <a16:creationId xmlns:a16="http://schemas.microsoft.com/office/drawing/2014/main" id="{385B37AB-9A31-2849-B019-1B138D1E4CB6}"/>
              </a:ext>
            </a:extLst>
          </p:cNvPr>
          <p:cNvSpPr txBox="1">
            <a:spLocks/>
          </p:cNvSpPr>
          <p:nvPr/>
        </p:nvSpPr>
        <p:spPr>
          <a:xfrm>
            <a:off x="406400" y="3275011"/>
            <a:ext cx="2250437" cy="925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EXPECTED RESULT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AEF8E1-316D-334A-9834-A69FE8A03099}"/>
              </a:ext>
            </a:extLst>
          </p:cNvPr>
          <p:cNvCxnSpPr>
            <a:cxnSpLocks/>
          </p:cNvCxnSpPr>
          <p:nvPr/>
        </p:nvCxnSpPr>
        <p:spPr>
          <a:xfrm>
            <a:off x="2743200" y="3298822"/>
            <a:ext cx="0" cy="212407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547CEF6-2EEB-8F47-9763-F31B831071CA}"/>
              </a:ext>
            </a:extLst>
          </p:cNvPr>
          <p:cNvSpPr/>
          <p:nvPr/>
        </p:nvSpPr>
        <p:spPr>
          <a:xfrm>
            <a:off x="3213100" y="3275011"/>
            <a:ext cx="4254497" cy="757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1" indent="-342900" algn="jus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Maximized throughput</a:t>
            </a:r>
          </a:p>
          <a:p>
            <a:pPr marL="342900" lvl="1" indent="-342900" algn="jus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Frees up time for the operator to focus on other things (e.g. unload on the go, mapping, feeding, harvest management …)</a:t>
            </a:r>
          </a:p>
          <a:p>
            <a:pPr marL="342900" lvl="1" indent="-342900" algn="jus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 in stress free harvesting</a:t>
            </a:r>
          </a:p>
          <a:p>
            <a:pPr marL="342900" lvl="1" indent="-342900" algn="jus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Makes it easier to find operators</a:t>
            </a:r>
          </a:p>
          <a:p>
            <a:pPr marL="342900" lvl="1" indent="-342900" algn="jus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73761E2-3BB8-9341-A93D-02F8F14AB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5904" y="6029620"/>
            <a:ext cx="809409" cy="4686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8C0BFC4-F7CB-8A44-A957-FDB8D1027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5910" y="5788755"/>
            <a:ext cx="950379" cy="95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46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9">
            <a:extLst>
              <a:ext uri="{FF2B5EF4-FFF2-40B4-BE49-F238E27FC236}">
                <a16:creationId xmlns:a16="http://schemas.microsoft.com/office/drawing/2014/main" id="{F53D23B6-3588-AE48-B9C2-832C6E9B03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946" y="1591522"/>
            <a:ext cx="10554707" cy="5202978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5600" y="1004889"/>
            <a:ext cx="2301237" cy="925511"/>
          </a:xfrm>
        </p:spPr>
        <p:txBody>
          <a:bodyPr>
            <a:normAutofit/>
          </a:bodyPr>
          <a:lstStyle/>
          <a:p>
            <a:pPr marL="0" lvl="1" indent="0" algn="just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Challenge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1FD9BF-7062-7240-849D-345AF516D6D0}"/>
              </a:ext>
            </a:extLst>
          </p:cNvPr>
          <p:cNvCxnSpPr>
            <a:cxnSpLocks/>
          </p:cNvCxnSpPr>
          <p:nvPr/>
        </p:nvCxnSpPr>
        <p:spPr>
          <a:xfrm>
            <a:off x="1879600" y="1050185"/>
            <a:ext cx="0" cy="3048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0DCAF76-AD40-CA46-BE55-04CA899B7FDE}"/>
              </a:ext>
            </a:extLst>
          </p:cNvPr>
          <p:cNvSpPr/>
          <p:nvPr/>
        </p:nvSpPr>
        <p:spPr>
          <a:xfrm>
            <a:off x="1955800" y="1037485"/>
            <a:ext cx="7150095" cy="456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 algn="just">
              <a:lnSpc>
                <a:spcPct val="90000"/>
              </a:lnSpc>
              <a:spcBef>
                <a:spcPts val="5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Sense the internal state of the combine process, e.g.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grainquality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7B1B4B18-4420-3F40-ADCB-56B64828F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300" y="-96837"/>
            <a:ext cx="80772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CNHi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STRATEGY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Fully automated combines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29B349-FD71-8A4A-8EC6-063D65608FA2}"/>
              </a:ext>
            </a:extLst>
          </p:cNvPr>
          <p:cNvCxnSpPr>
            <a:cxnSpLocks/>
          </p:cNvCxnSpPr>
          <p:nvPr/>
        </p:nvCxnSpPr>
        <p:spPr>
          <a:xfrm>
            <a:off x="406400" y="876300"/>
            <a:ext cx="70612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>
            <a:extLst>
              <a:ext uri="{FF2B5EF4-FFF2-40B4-BE49-F238E27FC236}">
                <a16:creationId xmlns:a16="http://schemas.microsoft.com/office/drawing/2014/main" id="{C003C026-2952-C846-AB5D-6C2AB192E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2941" y="4280537"/>
            <a:ext cx="1800000" cy="360000"/>
          </a:xfrm>
          <a:prstGeom prst="roundRect">
            <a:avLst>
              <a:gd name="adj" fmla="val 3896"/>
            </a:avLst>
          </a:prstGeom>
          <a:solidFill>
            <a:schemeClr val="bg1">
              <a:lumMod val="50000"/>
              <a:alpha val="69804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eaLnBrk="0" fontAlgn="base" hangingPunct="0">
              <a:spcBef>
                <a:spcPct val="10000"/>
              </a:spcBef>
              <a:spcAft>
                <a:spcPct val="0"/>
              </a:spcAft>
            </a:pPr>
            <a:r>
              <a:rPr lang="en-US" sz="1200" b="1" u="sng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Sieve loss</a:t>
            </a: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0D67F5B7-DFBC-0842-92AC-CFF6EB458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145348"/>
            <a:ext cx="1800000" cy="360000"/>
          </a:xfrm>
          <a:prstGeom prst="roundRect">
            <a:avLst>
              <a:gd name="adj" fmla="val 3896"/>
            </a:avLst>
          </a:prstGeom>
          <a:solidFill>
            <a:schemeClr val="bg1">
              <a:lumMod val="50000"/>
              <a:alpha val="69804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eaLnBrk="0" fontAlgn="base" hangingPunct="0">
              <a:spcBef>
                <a:spcPct val="10000"/>
              </a:spcBef>
              <a:spcAft>
                <a:spcPct val="0"/>
              </a:spcAft>
            </a:pPr>
            <a:r>
              <a:rPr lang="en-US" sz="1200" b="1" u="sng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Rotor loss</a:t>
            </a:r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5805C92D-1181-ED4D-8F4A-6F1734439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3321" y="5961681"/>
            <a:ext cx="1800000" cy="360000"/>
          </a:xfrm>
          <a:prstGeom prst="roundRect">
            <a:avLst>
              <a:gd name="adj" fmla="val 3896"/>
            </a:avLst>
          </a:prstGeom>
          <a:solidFill>
            <a:schemeClr val="bg1">
              <a:lumMod val="50000"/>
              <a:alpha val="69804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eaLnBrk="0" fontAlgn="base" hangingPunct="0">
              <a:spcBef>
                <a:spcPct val="10000"/>
              </a:spcBef>
              <a:spcAft>
                <a:spcPct val="0"/>
              </a:spcAft>
            </a:pPr>
            <a:r>
              <a:rPr lang="en-US" sz="1200" b="1" u="sng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Returns volume</a:t>
            </a: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CD235417-23D3-2347-A047-ED97370C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7121" y="2068643"/>
            <a:ext cx="1800000" cy="360000"/>
          </a:xfrm>
          <a:prstGeom prst="roundRect">
            <a:avLst>
              <a:gd name="adj" fmla="val 3896"/>
            </a:avLst>
          </a:prstGeom>
          <a:solidFill>
            <a:schemeClr val="bg1">
              <a:lumMod val="50000"/>
              <a:alpha val="69804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eaLnBrk="0" fontAlgn="base" hangingPunct="0">
              <a:spcBef>
                <a:spcPct val="10000"/>
              </a:spcBef>
              <a:spcAft>
                <a:spcPct val="0"/>
              </a:spcAft>
            </a:pPr>
            <a:r>
              <a:rPr lang="en-US" sz="1200" b="1" u="sng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 load</a:t>
            </a: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10096053-9A61-3640-8A59-5BB342C3C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18" y="5871284"/>
            <a:ext cx="1800000" cy="360000"/>
          </a:xfrm>
          <a:prstGeom prst="roundRect">
            <a:avLst>
              <a:gd name="adj" fmla="val 3896"/>
            </a:avLst>
          </a:prstGeom>
          <a:solidFill>
            <a:schemeClr val="bg1">
              <a:lumMod val="50000"/>
              <a:alpha val="69804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eaLnBrk="0" fontAlgn="base" hangingPunct="0">
              <a:spcBef>
                <a:spcPct val="10000"/>
              </a:spcBef>
              <a:spcAft>
                <a:spcPct val="0"/>
              </a:spcAft>
            </a:pPr>
            <a:r>
              <a:rPr lang="en-US" sz="1200" b="1" u="sng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Inclination sensors</a:t>
            </a:r>
          </a:p>
        </p:txBody>
      </p:sp>
      <p:sp>
        <p:nvSpPr>
          <p:cNvPr id="36" name="Rectangle 11">
            <a:extLst>
              <a:ext uri="{FF2B5EF4-FFF2-40B4-BE49-F238E27FC236}">
                <a16:creationId xmlns:a16="http://schemas.microsoft.com/office/drawing/2014/main" id="{89551D71-27B5-AE45-9FB3-4EA9B5A13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0316" y="5349095"/>
            <a:ext cx="1800000" cy="360000"/>
          </a:xfrm>
          <a:prstGeom prst="roundRect">
            <a:avLst>
              <a:gd name="adj" fmla="val 3896"/>
            </a:avLst>
          </a:prstGeom>
          <a:solidFill>
            <a:schemeClr val="bg1">
              <a:lumMod val="50000"/>
              <a:alpha val="69804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eaLnBrk="0" fontAlgn="base" hangingPunct="0">
              <a:spcBef>
                <a:spcPct val="10000"/>
              </a:spcBef>
              <a:spcAft>
                <a:spcPct val="0"/>
              </a:spcAft>
            </a:pPr>
            <a:r>
              <a:rPr lang="en-US" sz="1200" b="1" u="sng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Sieve load</a:t>
            </a:r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id="{B4F0E887-3521-FF4F-998F-DC227A0D1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47" y="2021863"/>
            <a:ext cx="1800000" cy="360000"/>
          </a:xfrm>
          <a:prstGeom prst="roundRect">
            <a:avLst>
              <a:gd name="adj" fmla="val 3896"/>
            </a:avLst>
          </a:prstGeom>
          <a:solidFill>
            <a:schemeClr val="bg1">
              <a:lumMod val="50000"/>
              <a:alpha val="69804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eaLnBrk="0" fontAlgn="base" hangingPunct="0">
              <a:spcBef>
                <a:spcPct val="10000"/>
              </a:spcBef>
              <a:spcAft>
                <a:spcPct val="0"/>
              </a:spcAft>
            </a:pPr>
            <a:r>
              <a:rPr lang="en-US" sz="1200" b="1" u="sng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Yield and moisture</a:t>
            </a:r>
          </a:p>
        </p:txBody>
      </p:sp>
      <p:sp>
        <p:nvSpPr>
          <p:cNvPr id="38" name="Rectangle 11">
            <a:extLst>
              <a:ext uri="{FF2B5EF4-FFF2-40B4-BE49-F238E27FC236}">
                <a16:creationId xmlns:a16="http://schemas.microsoft.com/office/drawing/2014/main" id="{08CB7C7A-41DF-914D-87FA-06C99007D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47" y="2704722"/>
            <a:ext cx="1800000" cy="360000"/>
          </a:xfrm>
          <a:prstGeom prst="roundRect">
            <a:avLst>
              <a:gd name="adj" fmla="val 3896"/>
            </a:avLst>
          </a:prstGeom>
          <a:solidFill>
            <a:schemeClr val="bg1">
              <a:lumMod val="50000"/>
              <a:alpha val="69804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eaLnBrk="0" fontAlgn="base" hangingPunct="0">
              <a:spcBef>
                <a:spcPct val="10000"/>
              </a:spcBef>
              <a:spcAft>
                <a:spcPct val="0"/>
              </a:spcAft>
            </a:pPr>
            <a:r>
              <a:rPr lang="en-US" sz="1200" b="1" u="sng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 rate sensor</a:t>
            </a:r>
          </a:p>
        </p:txBody>
      </p:sp>
      <p:sp>
        <p:nvSpPr>
          <p:cNvPr id="39" name="Rectangle 11">
            <a:extLst>
              <a:ext uri="{FF2B5EF4-FFF2-40B4-BE49-F238E27FC236}">
                <a16:creationId xmlns:a16="http://schemas.microsoft.com/office/drawing/2014/main" id="{722414A0-0813-B542-A6FF-D61082727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280" y="1737252"/>
            <a:ext cx="1800000" cy="360000"/>
          </a:xfrm>
          <a:prstGeom prst="roundRect">
            <a:avLst>
              <a:gd name="adj" fmla="val 3896"/>
            </a:avLst>
          </a:prstGeom>
          <a:solidFill>
            <a:schemeClr val="bg1">
              <a:lumMod val="50000"/>
              <a:alpha val="69804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eaLnBrk="0" fontAlgn="base" hangingPunct="0">
              <a:spcBef>
                <a:spcPct val="10000"/>
              </a:spcBef>
              <a:spcAft>
                <a:spcPct val="0"/>
              </a:spcAft>
            </a:pPr>
            <a:r>
              <a:rPr lang="en-US" sz="1200" b="1" u="sng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Rotor vanes angle</a:t>
            </a:r>
          </a:p>
          <a:p>
            <a:pPr algn="ctr" eaLnBrk="0" fontAlgn="base" hangingPunct="0">
              <a:spcBef>
                <a:spcPct val="10000"/>
              </a:spcBef>
              <a:spcAft>
                <a:spcPct val="0"/>
              </a:spcAft>
            </a:pPr>
            <a:r>
              <a:rPr lang="en-US" sz="1000" b="1" u="sng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22” models only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667B40B-62AC-0240-A4F6-561F12ACA2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5557" y="4595924"/>
            <a:ext cx="722043" cy="722043"/>
          </a:xfrm>
          <a:prstGeom prst="rect">
            <a:avLst/>
          </a:prstGeom>
          <a:solidFill>
            <a:srgbClr val="FFFFFF"/>
          </a:solidFill>
          <a:effectLst/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08492BE4-4A48-B94A-90F3-AE4A51D14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6997" y="1917252"/>
            <a:ext cx="1800000" cy="360000"/>
          </a:xfrm>
          <a:prstGeom prst="roundRect">
            <a:avLst>
              <a:gd name="adj" fmla="val 3896"/>
            </a:avLst>
          </a:prstGeom>
          <a:solidFill>
            <a:srgbClr val="2E75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0" fontAlgn="base" hangingPunct="0">
              <a:spcBef>
                <a:spcPct val="10000"/>
              </a:spcBef>
              <a:spcAft>
                <a:spcPct val="0"/>
              </a:spcAft>
            </a:pPr>
            <a:endParaRPr lang="en-US" sz="300" b="1" u="sng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1000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Graincam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7DD788C-07C5-C24B-9621-FE6F05FFB8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727" y="2655390"/>
            <a:ext cx="628707" cy="660912"/>
          </a:xfrm>
          <a:prstGeom prst="rect">
            <a:avLst/>
          </a:prstGeom>
        </p:spPr>
      </p:pic>
      <p:sp>
        <p:nvSpPr>
          <p:cNvPr id="43" name="Arrow: Down 25">
            <a:extLst>
              <a:ext uri="{FF2B5EF4-FFF2-40B4-BE49-F238E27FC236}">
                <a16:creationId xmlns:a16="http://schemas.microsoft.com/office/drawing/2014/main" id="{09BFC0F6-1C0F-5845-A3A9-0EACA52BCFA3}"/>
              </a:ext>
            </a:extLst>
          </p:cNvPr>
          <p:cNvSpPr/>
          <p:nvPr/>
        </p:nvSpPr>
        <p:spPr>
          <a:xfrm>
            <a:off x="3396481" y="2320602"/>
            <a:ext cx="203200" cy="282357"/>
          </a:xfrm>
          <a:prstGeom prst="downArrow">
            <a:avLst/>
          </a:prstGeom>
          <a:solidFill>
            <a:srgbClr val="2E75B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888974F-E490-734F-9379-012F5EE604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5904" y="6029620"/>
            <a:ext cx="809409" cy="46864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D6961C6-C0B0-AE40-95EB-A7118B7BF0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5910" y="5788755"/>
            <a:ext cx="950379" cy="95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8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C1A5E88-5FA4-489F-99E0-2122CB842D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r="39124"/>
          <a:stretch/>
        </p:blipFill>
        <p:spPr>
          <a:xfrm>
            <a:off x="394734" y="1202486"/>
            <a:ext cx="3600291" cy="509671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7F37FFB-B29D-BE47-9F72-D1ED3E88A540}"/>
              </a:ext>
            </a:extLst>
          </p:cNvPr>
          <p:cNvSpPr txBox="1">
            <a:spLocks/>
          </p:cNvSpPr>
          <p:nvPr/>
        </p:nvSpPr>
        <p:spPr>
          <a:xfrm>
            <a:off x="317500" y="-96837"/>
            <a:ext cx="11036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SMART GRAIN CAM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The current state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74193A-6B1D-A94E-94BC-72A9434D68A5}"/>
              </a:ext>
            </a:extLst>
          </p:cNvPr>
          <p:cNvCxnSpPr>
            <a:cxnSpLocks/>
          </p:cNvCxnSpPr>
          <p:nvPr/>
        </p:nvCxnSpPr>
        <p:spPr>
          <a:xfrm>
            <a:off x="406400" y="876300"/>
            <a:ext cx="6276337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DA82D716-4EEE-E540-B048-A6CE47CBF342}"/>
              </a:ext>
            </a:extLst>
          </p:cNvPr>
          <p:cNvSpPr txBox="1">
            <a:spLocks/>
          </p:cNvSpPr>
          <p:nvPr/>
        </p:nvSpPr>
        <p:spPr>
          <a:xfrm>
            <a:off x="4381500" y="1739107"/>
            <a:ext cx="2301237" cy="925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Camera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6CE378-EFA3-D54D-A278-02A5654D0D4D}"/>
              </a:ext>
            </a:extLst>
          </p:cNvPr>
          <p:cNvCxnSpPr>
            <a:cxnSpLocks/>
          </p:cNvCxnSpPr>
          <p:nvPr/>
        </p:nvCxnSpPr>
        <p:spPr>
          <a:xfrm>
            <a:off x="5702300" y="1739107"/>
            <a:ext cx="0" cy="35639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CE279B9-C615-3641-B726-B03EBA5D0E0C}"/>
              </a:ext>
            </a:extLst>
          </p:cNvPr>
          <p:cNvSpPr/>
          <p:nvPr/>
        </p:nvSpPr>
        <p:spPr>
          <a:xfrm>
            <a:off x="5876288" y="1769035"/>
            <a:ext cx="4254497" cy="757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 algn="just">
              <a:lnSpc>
                <a:spcPct val="90000"/>
              </a:lnSpc>
              <a:spcBef>
                <a:spcPts val="5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multispectral camera</a:t>
            </a:r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F5D5EBA6-788B-AD43-B6E4-26E44FA2EE7F}"/>
              </a:ext>
            </a:extLst>
          </p:cNvPr>
          <p:cNvSpPr txBox="1">
            <a:spLocks/>
          </p:cNvSpPr>
          <p:nvPr/>
        </p:nvSpPr>
        <p:spPr>
          <a:xfrm>
            <a:off x="4381501" y="2829432"/>
            <a:ext cx="1041400" cy="925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Goal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5C48A20-2555-F648-9A50-7C2F96D7530B}"/>
              </a:ext>
            </a:extLst>
          </p:cNvPr>
          <p:cNvCxnSpPr>
            <a:cxnSpLocks/>
          </p:cNvCxnSpPr>
          <p:nvPr/>
        </p:nvCxnSpPr>
        <p:spPr>
          <a:xfrm>
            <a:off x="5702300" y="2891343"/>
            <a:ext cx="0" cy="35639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5500C34-62BB-A748-BF46-1475A040F8E7}"/>
              </a:ext>
            </a:extLst>
          </p:cNvPr>
          <p:cNvSpPr/>
          <p:nvPr/>
        </p:nvSpPr>
        <p:spPr>
          <a:xfrm>
            <a:off x="5876288" y="2872294"/>
            <a:ext cx="4254497" cy="757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 algn="just">
              <a:lnSpc>
                <a:spcPct val="90000"/>
              </a:lnSpc>
              <a:spcBef>
                <a:spcPts val="5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Assess grain-sample quality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A3B318B-3B4C-2249-AF73-0483F6338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904" y="6029620"/>
            <a:ext cx="809409" cy="4686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5E104D4-E35F-0C4A-9B8E-4AB9CFE40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5910" y="5788755"/>
            <a:ext cx="950379" cy="95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87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CE69270-AB16-49BD-A528-C98F3AC3743E}"/>
              </a:ext>
            </a:extLst>
          </p:cNvPr>
          <p:cNvSpPr/>
          <p:nvPr/>
        </p:nvSpPr>
        <p:spPr>
          <a:xfrm>
            <a:off x="7356737" y="2266723"/>
            <a:ext cx="4746686" cy="40527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AFF855-07B2-424F-A38C-AC09A0BA2D81}"/>
              </a:ext>
            </a:extLst>
          </p:cNvPr>
          <p:cNvSpPr/>
          <p:nvPr/>
        </p:nvSpPr>
        <p:spPr>
          <a:xfrm>
            <a:off x="152400" y="2266723"/>
            <a:ext cx="7132323" cy="40527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1C31291-9E6C-4C94-9784-BCE099C84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63" y="3112571"/>
            <a:ext cx="1515169" cy="203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BF9607-55FF-4691-B62B-D250858179A1}"/>
              </a:ext>
            </a:extLst>
          </p:cNvPr>
          <p:cNvSpPr txBox="1"/>
          <p:nvPr/>
        </p:nvSpPr>
        <p:spPr>
          <a:xfrm>
            <a:off x="689551" y="2623332"/>
            <a:ext cx="171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Wheat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D8FBA02-2F63-4746-AC86-8BDE2B03F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493" y="3099979"/>
            <a:ext cx="1515169" cy="204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8F1E8D-0306-40D9-92C1-27C98F510447}"/>
              </a:ext>
            </a:extLst>
          </p:cNvPr>
          <p:cNvSpPr txBox="1"/>
          <p:nvPr/>
        </p:nvSpPr>
        <p:spPr>
          <a:xfrm>
            <a:off x="2436534" y="2610740"/>
            <a:ext cx="171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Canola 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82BD2976-87E5-482A-A249-29175D69C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23" y="3112571"/>
            <a:ext cx="1515169" cy="204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C2975E-4910-4A50-B223-95E539F3773E}"/>
              </a:ext>
            </a:extLst>
          </p:cNvPr>
          <p:cNvSpPr txBox="1"/>
          <p:nvPr/>
        </p:nvSpPr>
        <p:spPr>
          <a:xfrm>
            <a:off x="4199307" y="2610740"/>
            <a:ext cx="171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Corn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707885-EC04-4643-ABAC-06EEA15844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1484" y="3355183"/>
            <a:ext cx="2040644" cy="1524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DA6105-538E-4F2E-9418-844418B3DB95}"/>
              </a:ext>
            </a:extLst>
          </p:cNvPr>
          <p:cNvSpPr txBox="1"/>
          <p:nvPr/>
        </p:nvSpPr>
        <p:spPr>
          <a:xfrm>
            <a:off x="5814200" y="2597550"/>
            <a:ext cx="171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Soybeans 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0D7A98F0-8663-4A14-9BC7-121639219A19}"/>
              </a:ext>
            </a:extLst>
          </p:cNvPr>
          <p:cNvSpPr/>
          <p:nvPr/>
        </p:nvSpPr>
        <p:spPr>
          <a:xfrm rot="16200000">
            <a:off x="3633728" y="1874982"/>
            <a:ext cx="446243" cy="685574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F6D8A3-64CD-4CF3-934C-70E7533EB9FC}"/>
              </a:ext>
            </a:extLst>
          </p:cNvPr>
          <p:cNvSpPr txBox="1"/>
          <p:nvPr/>
        </p:nvSpPr>
        <p:spPr>
          <a:xfrm>
            <a:off x="1640567" y="5569752"/>
            <a:ext cx="4432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Developed and tuned using state of the art image processing techniques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3B0F01-B33A-4F9F-9149-54AC0988A1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4988" y="2991696"/>
            <a:ext cx="3028856" cy="22621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B390498-A645-42DE-BA72-0B5F482D921E}"/>
              </a:ext>
            </a:extLst>
          </p:cNvPr>
          <p:cNvSpPr txBox="1"/>
          <p:nvPr/>
        </p:nvSpPr>
        <p:spPr>
          <a:xfrm>
            <a:off x="8098449" y="2204471"/>
            <a:ext cx="171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Barley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F1FCD7-B35B-46BA-B714-64AC3035D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330643" y="2994079"/>
            <a:ext cx="3028856" cy="22621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4AF9B0-3D6F-4807-B88D-86DE72A81FD6}"/>
              </a:ext>
            </a:extLst>
          </p:cNvPr>
          <p:cNvSpPr txBox="1"/>
          <p:nvPr/>
        </p:nvSpPr>
        <p:spPr>
          <a:xfrm>
            <a:off x="10388806" y="2204471"/>
            <a:ext cx="171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Rice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71134F-58AF-4D8F-9BE6-28AFCCCBEE65}"/>
              </a:ext>
            </a:extLst>
          </p:cNvPr>
          <p:cNvSpPr txBox="1"/>
          <p:nvPr/>
        </p:nvSpPr>
        <p:spPr>
          <a:xfrm>
            <a:off x="7571882" y="5705731"/>
            <a:ext cx="4620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 many others (sunflower, oats , grass seed, peas, ….)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382AC4-8DA8-4622-8865-32DAF68B928B}"/>
              </a:ext>
            </a:extLst>
          </p:cNvPr>
          <p:cNvSpPr txBox="1"/>
          <p:nvPr/>
        </p:nvSpPr>
        <p:spPr>
          <a:xfrm>
            <a:off x="9174699" y="4019166"/>
            <a:ext cx="17617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9" name="Tijdelijke aanduiding voor inhoud 2">
            <a:extLst>
              <a:ext uri="{FF2B5EF4-FFF2-40B4-BE49-F238E27FC236}">
                <a16:creationId xmlns:a16="http://schemas.microsoft.com/office/drawing/2014/main" id="{4943E8B1-BF12-B243-8D57-1869527919CA}"/>
              </a:ext>
            </a:extLst>
          </p:cNvPr>
          <p:cNvSpPr txBox="1">
            <a:spLocks/>
          </p:cNvSpPr>
          <p:nvPr/>
        </p:nvSpPr>
        <p:spPr>
          <a:xfrm>
            <a:off x="355600" y="1271589"/>
            <a:ext cx="2301237" cy="925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Challenges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5181DD5-E684-6B46-B97A-72B0EB977E32}"/>
              </a:ext>
            </a:extLst>
          </p:cNvPr>
          <p:cNvCxnSpPr>
            <a:cxnSpLocks/>
          </p:cNvCxnSpPr>
          <p:nvPr/>
        </p:nvCxnSpPr>
        <p:spPr>
          <a:xfrm>
            <a:off x="2023032" y="1291485"/>
            <a:ext cx="0" cy="53731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AE0B704D-0DB7-1F49-84BD-6C25911624A2}"/>
              </a:ext>
            </a:extLst>
          </p:cNvPr>
          <p:cNvSpPr/>
          <p:nvPr/>
        </p:nvSpPr>
        <p:spPr>
          <a:xfrm>
            <a:off x="2208493" y="1291484"/>
            <a:ext cx="8637302" cy="998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 algn="just">
              <a:lnSpc>
                <a:spcPct val="90000"/>
              </a:lnSpc>
              <a:spcBef>
                <a:spcPts val="5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Creating &amp; tuning algorithms able to identify impurities in a wide variety of crops – varieties – conditions</a:t>
            </a: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BBCBF5B4-E3A4-8146-9501-15E261D775FA}"/>
              </a:ext>
            </a:extLst>
          </p:cNvPr>
          <p:cNvSpPr txBox="1">
            <a:spLocks/>
          </p:cNvSpPr>
          <p:nvPr/>
        </p:nvSpPr>
        <p:spPr>
          <a:xfrm>
            <a:off x="317500" y="-96837"/>
            <a:ext cx="11036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SMART GRAIN CAM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The current state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B566ADF-87AC-F949-B823-FC9B810AEE65}"/>
              </a:ext>
            </a:extLst>
          </p:cNvPr>
          <p:cNvCxnSpPr>
            <a:cxnSpLocks/>
          </p:cNvCxnSpPr>
          <p:nvPr/>
        </p:nvCxnSpPr>
        <p:spPr>
          <a:xfrm>
            <a:off x="406400" y="876300"/>
            <a:ext cx="63119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735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1463B74-226E-4441-8F39-ADDA21349AEE}"/>
              </a:ext>
            </a:extLst>
          </p:cNvPr>
          <p:cNvSpPr txBox="1">
            <a:spLocks/>
          </p:cNvSpPr>
          <p:nvPr/>
        </p:nvSpPr>
        <p:spPr>
          <a:xfrm>
            <a:off x="-114300" y="-96837"/>
            <a:ext cx="11455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SMART GRAINCAM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Deep learning powered Grain Cam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890D65-FA9D-274C-97BD-BB0C57FE97DB}"/>
              </a:ext>
            </a:extLst>
          </p:cNvPr>
          <p:cNvCxnSpPr>
            <a:cxnSpLocks/>
          </p:cNvCxnSpPr>
          <p:nvPr/>
        </p:nvCxnSpPr>
        <p:spPr>
          <a:xfrm>
            <a:off x="406400" y="876300"/>
            <a:ext cx="10439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E688272C-ED88-544F-AAEE-3D738B085445}"/>
              </a:ext>
            </a:extLst>
          </p:cNvPr>
          <p:cNvSpPr/>
          <p:nvPr/>
        </p:nvSpPr>
        <p:spPr>
          <a:xfrm>
            <a:off x="367120" y="1107616"/>
            <a:ext cx="1440000" cy="144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55A3D9-CF96-AA43-BA30-63EA95577F94}"/>
              </a:ext>
            </a:extLst>
          </p:cNvPr>
          <p:cNvSpPr/>
          <p:nvPr/>
        </p:nvSpPr>
        <p:spPr>
          <a:xfrm>
            <a:off x="406400" y="3952560"/>
            <a:ext cx="1440000" cy="144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 descr="Chevron arrows">
            <a:extLst>
              <a:ext uri="{FF2B5EF4-FFF2-40B4-BE49-F238E27FC236}">
                <a16:creationId xmlns:a16="http://schemas.microsoft.com/office/drawing/2014/main" id="{18AB57CA-07F9-CD40-92A9-DB3F96D12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200" y="4161360"/>
            <a:ext cx="914400" cy="914400"/>
          </a:xfrm>
          <a:prstGeom prst="rect">
            <a:avLst/>
          </a:prstGeom>
        </p:spPr>
      </p:pic>
      <p:pic>
        <p:nvPicPr>
          <p:cNvPr id="12" name="Graphic 11" descr="Raised hand">
            <a:extLst>
              <a:ext uri="{FF2B5EF4-FFF2-40B4-BE49-F238E27FC236}">
                <a16:creationId xmlns:a16="http://schemas.microsoft.com/office/drawing/2014/main" id="{CD277CCB-0D53-AD4A-9C05-D9934152B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200" y="1339126"/>
            <a:ext cx="914400" cy="914400"/>
          </a:xfrm>
          <a:prstGeom prst="rect">
            <a:avLst/>
          </a:prstGeom>
        </p:spPr>
      </p:pic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98A3EAEE-CE5D-944B-A5F3-A35E20BCEF08}"/>
              </a:ext>
            </a:extLst>
          </p:cNvPr>
          <p:cNvSpPr txBox="1">
            <a:spLocks/>
          </p:cNvSpPr>
          <p:nvPr/>
        </p:nvSpPr>
        <p:spPr>
          <a:xfrm>
            <a:off x="2109200" y="1107616"/>
            <a:ext cx="1472200" cy="925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Limitations of current Grain Cam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716A274-F8BC-734C-AFC4-2B067F696547}"/>
              </a:ext>
            </a:extLst>
          </p:cNvPr>
          <p:cNvCxnSpPr>
            <a:cxnSpLocks/>
          </p:cNvCxnSpPr>
          <p:nvPr/>
        </p:nvCxnSpPr>
        <p:spPr>
          <a:xfrm>
            <a:off x="3693888" y="1107616"/>
            <a:ext cx="0" cy="236330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EE978A0-CDE5-A94A-9FAA-92A734899C94}"/>
              </a:ext>
            </a:extLst>
          </p:cNvPr>
          <p:cNvSpPr/>
          <p:nvPr/>
        </p:nvSpPr>
        <p:spPr>
          <a:xfrm>
            <a:off x="4726326" y="1107616"/>
            <a:ext cx="6114474" cy="757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 algn="just">
              <a:lnSpc>
                <a:spcPct val="90000"/>
              </a:lnSpc>
              <a:spcBef>
                <a:spcPts val="5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previously used state-of-the-art image processing techniques took long development time</a:t>
            </a:r>
          </a:p>
        </p:txBody>
      </p:sp>
      <p:pic>
        <p:nvPicPr>
          <p:cNvPr id="18" name="Graphic 17" descr="Stopwatch">
            <a:extLst>
              <a:ext uri="{FF2B5EF4-FFF2-40B4-BE49-F238E27FC236}">
                <a16:creationId xmlns:a16="http://schemas.microsoft.com/office/drawing/2014/main" id="{D006BDBB-F5AA-6F46-9B90-64E7548884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3607" y="1107616"/>
            <a:ext cx="664100" cy="664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240809-888E-0F47-84C5-EA2531CE79B0}"/>
              </a:ext>
            </a:extLst>
          </p:cNvPr>
          <p:cNvSpPr txBox="1"/>
          <p:nvPr/>
        </p:nvSpPr>
        <p:spPr>
          <a:xfrm>
            <a:off x="4891407" y="1914260"/>
            <a:ext cx="1331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Small set of images (not representative)</a:t>
            </a: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D0564903-6D7F-C14D-BA64-50F3B7EEE990}"/>
              </a:ext>
            </a:extLst>
          </p:cNvPr>
          <p:cNvSpPr/>
          <p:nvPr/>
        </p:nvSpPr>
        <p:spPr>
          <a:xfrm rot="5400000">
            <a:off x="6201845" y="2010947"/>
            <a:ext cx="347563" cy="2067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B14923-6F2D-1D44-B80C-BE7811047DAC}"/>
              </a:ext>
            </a:extLst>
          </p:cNvPr>
          <p:cNvSpPr txBox="1"/>
          <p:nvPr/>
        </p:nvSpPr>
        <p:spPr>
          <a:xfrm>
            <a:off x="6528252" y="1914260"/>
            <a:ext cx="86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Basic algorithm</a:t>
            </a: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C10253FA-D01C-FF42-8886-83C7A8DD7489}"/>
              </a:ext>
            </a:extLst>
          </p:cNvPr>
          <p:cNvSpPr/>
          <p:nvPr/>
        </p:nvSpPr>
        <p:spPr>
          <a:xfrm rot="5400000">
            <a:off x="7370696" y="2010947"/>
            <a:ext cx="347563" cy="2067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10210A-9223-FD46-AC2B-274B32BAAA23}"/>
              </a:ext>
            </a:extLst>
          </p:cNvPr>
          <p:cNvSpPr txBox="1"/>
          <p:nvPr/>
        </p:nvSpPr>
        <p:spPr>
          <a:xfrm>
            <a:off x="7697103" y="1914260"/>
            <a:ext cx="1331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More images are being collected</a:t>
            </a: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CBDE76B4-1A6E-604B-BCA0-98532DDE834B}"/>
              </a:ext>
            </a:extLst>
          </p:cNvPr>
          <p:cNvSpPr/>
          <p:nvPr/>
        </p:nvSpPr>
        <p:spPr>
          <a:xfrm rot="5400000">
            <a:off x="9007541" y="2010947"/>
            <a:ext cx="347563" cy="2067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44FBEF-4FCC-4B4A-802F-C9EA17363E2E}"/>
              </a:ext>
            </a:extLst>
          </p:cNvPr>
          <p:cNvSpPr txBox="1"/>
          <p:nvPr/>
        </p:nvSpPr>
        <p:spPr>
          <a:xfrm>
            <a:off x="9333950" y="1837316"/>
            <a:ext cx="1331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A lot of effort needed to update / improve the algorithm</a:t>
            </a:r>
          </a:p>
        </p:txBody>
      </p:sp>
      <p:pic>
        <p:nvPicPr>
          <p:cNvPr id="27" name="Graphic 26" descr="Single gear">
            <a:extLst>
              <a:ext uri="{FF2B5EF4-FFF2-40B4-BE49-F238E27FC236}">
                <a16:creationId xmlns:a16="http://schemas.microsoft.com/office/drawing/2014/main" id="{AB6F05AE-5467-A944-ABC2-4462F0DEAB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1707" y="2548307"/>
            <a:ext cx="666000" cy="666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E097411-94CC-0640-9EFA-52E21CEA14D9}"/>
              </a:ext>
            </a:extLst>
          </p:cNvPr>
          <p:cNvSpPr/>
          <p:nvPr/>
        </p:nvSpPr>
        <p:spPr>
          <a:xfrm>
            <a:off x="4726326" y="2548307"/>
            <a:ext cx="6114474" cy="757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 algn="just">
              <a:lnSpc>
                <a:spcPct val="90000"/>
              </a:lnSpc>
              <a:spcBef>
                <a:spcPts val="5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Limited complexity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7EBCD6-8DF3-1841-8E54-56ABD22BA5E7}"/>
              </a:ext>
            </a:extLst>
          </p:cNvPr>
          <p:cNvSpPr txBox="1"/>
          <p:nvPr/>
        </p:nvSpPr>
        <p:spPr>
          <a:xfrm>
            <a:off x="4891407" y="3086864"/>
            <a:ext cx="1331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Canola </a:t>
            </a:r>
            <a:r>
              <a:rPr lang="en-US" sz="1000" dirty="0">
                <a:sym typeface="Wingdings" pitchFamily="2" charset="2"/>
              </a:rPr>
              <a:t> straight forward</a:t>
            </a:r>
            <a:endParaRPr lang="en-US" sz="1000" dirty="0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371D4F4D-274F-7544-BC56-60E42A643F64}"/>
              </a:ext>
            </a:extLst>
          </p:cNvPr>
          <p:cNvSpPr/>
          <p:nvPr/>
        </p:nvSpPr>
        <p:spPr>
          <a:xfrm rot="5400000">
            <a:off x="6791398" y="3183551"/>
            <a:ext cx="347563" cy="2067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E4EE6BC8-7B83-B04F-B01B-6F79E4DBACC3}"/>
              </a:ext>
            </a:extLst>
          </p:cNvPr>
          <p:cNvSpPr/>
          <p:nvPr/>
        </p:nvSpPr>
        <p:spPr>
          <a:xfrm rot="16200000">
            <a:off x="6457839" y="3183551"/>
            <a:ext cx="347563" cy="20673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3D45C2-6B53-9145-93D9-C786BCF02D1C}"/>
              </a:ext>
            </a:extLst>
          </p:cNvPr>
          <p:cNvSpPr txBox="1"/>
          <p:nvPr/>
        </p:nvSpPr>
        <p:spPr>
          <a:xfrm>
            <a:off x="7396026" y="3086864"/>
            <a:ext cx="1331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Broken kernels –&gt; extremely challenging</a:t>
            </a:r>
          </a:p>
        </p:txBody>
      </p:sp>
      <p:sp>
        <p:nvSpPr>
          <p:cNvPr id="34" name="Tijdelijke aanduiding voor inhoud 2">
            <a:extLst>
              <a:ext uri="{FF2B5EF4-FFF2-40B4-BE49-F238E27FC236}">
                <a16:creationId xmlns:a16="http://schemas.microsoft.com/office/drawing/2014/main" id="{7DC5BE4C-1BC9-2E4C-A394-65730C2008EA}"/>
              </a:ext>
            </a:extLst>
          </p:cNvPr>
          <p:cNvSpPr txBox="1">
            <a:spLocks/>
          </p:cNvSpPr>
          <p:nvPr/>
        </p:nvSpPr>
        <p:spPr>
          <a:xfrm>
            <a:off x="2109200" y="3952560"/>
            <a:ext cx="1472200" cy="925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Reasons to switch to AI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86B405B-5854-EF48-B354-40847A7BADF6}"/>
              </a:ext>
            </a:extLst>
          </p:cNvPr>
          <p:cNvCxnSpPr>
            <a:cxnSpLocks/>
          </p:cNvCxnSpPr>
          <p:nvPr/>
        </p:nvCxnSpPr>
        <p:spPr>
          <a:xfrm>
            <a:off x="3693888" y="3952560"/>
            <a:ext cx="0" cy="236330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Gauge">
            <a:extLst>
              <a:ext uri="{FF2B5EF4-FFF2-40B4-BE49-F238E27FC236}">
                <a16:creationId xmlns:a16="http://schemas.microsoft.com/office/drawing/2014/main" id="{EC263F42-ACCF-0846-9F86-EA9A387261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31707" y="5898013"/>
            <a:ext cx="666000" cy="666000"/>
          </a:xfrm>
          <a:prstGeom prst="rect">
            <a:avLst/>
          </a:prstGeom>
        </p:spPr>
      </p:pic>
      <p:pic>
        <p:nvPicPr>
          <p:cNvPr id="39" name="Graphic 38" descr="Clock">
            <a:extLst>
              <a:ext uri="{FF2B5EF4-FFF2-40B4-BE49-F238E27FC236}">
                <a16:creationId xmlns:a16="http://schemas.microsoft.com/office/drawing/2014/main" id="{90655368-0835-DE45-ACB6-6980057EDB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31707" y="4925286"/>
            <a:ext cx="666000" cy="666000"/>
          </a:xfrm>
          <a:prstGeom prst="rect">
            <a:avLst/>
          </a:prstGeom>
        </p:spPr>
      </p:pic>
      <p:pic>
        <p:nvPicPr>
          <p:cNvPr id="41" name="Graphic 40" descr="No sign">
            <a:extLst>
              <a:ext uri="{FF2B5EF4-FFF2-40B4-BE49-F238E27FC236}">
                <a16:creationId xmlns:a16="http://schemas.microsoft.com/office/drawing/2014/main" id="{6AA7A84A-EBBC-B34E-8E3F-3860749593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31707" y="3952560"/>
            <a:ext cx="666000" cy="666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F8ABBE3-6AFB-6D40-8749-8682855C1CD3}"/>
              </a:ext>
            </a:extLst>
          </p:cNvPr>
          <p:cNvSpPr/>
          <p:nvPr/>
        </p:nvSpPr>
        <p:spPr>
          <a:xfrm>
            <a:off x="4726325" y="3952560"/>
            <a:ext cx="6398869" cy="7571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lvl="1" algn="just">
              <a:lnSpc>
                <a:spcPct val="90000"/>
              </a:lnSpc>
              <a:spcBef>
                <a:spcPts val="500"/>
              </a:spcBef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Non-safety critical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2" indent="-342900" algn="jus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Making a mistake is not such a problem</a:t>
            </a:r>
          </a:p>
          <a:p>
            <a:pPr marL="800100" lvl="2" indent="-342900" algn="jus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 necessary to understand why the algorithm is detecting certain features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51BF064-93EB-6348-A716-5F2D59BB40A2}"/>
              </a:ext>
            </a:extLst>
          </p:cNvPr>
          <p:cNvSpPr/>
          <p:nvPr/>
        </p:nvSpPr>
        <p:spPr>
          <a:xfrm>
            <a:off x="4726324" y="4948209"/>
            <a:ext cx="6398869" cy="75713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lvl="1" algn="just">
              <a:lnSpc>
                <a:spcPct val="90000"/>
              </a:lnSpc>
              <a:spcBef>
                <a:spcPts val="500"/>
              </a:spcBef>
            </a:pP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Shorter iteration times</a:t>
            </a:r>
          </a:p>
          <a:p>
            <a:pPr marL="800100" lvl="2" indent="-342900" algn="jus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Key is the creation of a database of images including enough variability and labeling them</a:t>
            </a:r>
          </a:p>
          <a:p>
            <a:pPr marL="800100" lvl="2" indent="-342900" algn="jus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Retraining if a new situation has been encountered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929BC72-D2EB-8749-AEE3-DA8943465DBD}"/>
              </a:ext>
            </a:extLst>
          </p:cNvPr>
          <p:cNvSpPr/>
          <p:nvPr/>
        </p:nvSpPr>
        <p:spPr>
          <a:xfrm>
            <a:off x="4728544" y="5972388"/>
            <a:ext cx="4946763" cy="7571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lvl="1" algn="just">
              <a:lnSpc>
                <a:spcPct val="90000"/>
              </a:lnSpc>
              <a:spcBef>
                <a:spcPts val="500"/>
              </a:spcBef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More complex features can be identified</a:t>
            </a:r>
          </a:p>
          <a:p>
            <a:pPr marL="800100" lvl="2" indent="-342900" algn="jus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Features that state of the art image processing techniques could never detect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109D6BA-F55D-0749-9D41-4C27624682D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65904" y="6029620"/>
            <a:ext cx="809409" cy="4686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F407B90-3153-4645-A107-9EF21E7A0E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65910" y="5788755"/>
            <a:ext cx="950379" cy="95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004">
            <a:extLst>
              <a:ext uri="{FF2B5EF4-FFF2-40B4-BE49-F238E27FC236}">
                <a16:creationId xmlns:a16="http://schemas.microsoft.com/office/drawing/2014/main" id="{B56124D7-284C-4CBF-AA14-A23827F87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8"/>
          <a:stretch/>
        </p:blipFill>
        <p:spPr bwMode="auto">
          <a:xfrm rot="5400000">
            <a:off x="1100660" y="4155879"/>
            <a:ext cx="2171332" cy="20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image005">
            <a:extLst>
              <a:ext uri="{FF2B5EF4-FFF2-40B4-BE49-F238E27FC236}">
                <a16:creationId xmlns:a16="http://schemas.microsoft.com/office/drawing/2014/main" id="{CBF8E931-DBA1-4E17-BB81-6502E8CF0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99" b="13141"/>
          <a:stretch/>
        </p:blipFill>
        <p:spPr bwMode="auto">
          <a:xfrm rot="5400000">
            <a:off x="4540433" y="4068913"/>
            <a:ext cx="2171332" cy="221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E88DD32-BDF9-9B45-AD42-FC06D77D79AD}"/>
              </a:ext>
            </a:extLst>
          </p:cNvPr>
          <p:cNvSpPr txBox="1">
            <a:spLocks/>
          </p:cNvSpPr>
          <p:nvPr/>
        </p:nvSpPr>
        <p:spPr>
          <a:xfrm>
            <a:off x="-114300" y="-96837"/>
            <a:ext cx="11455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SMART GRAINCAM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Deep learning powered Grain Cam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EC20FA-7537-9347-A945-6F65F6CC18A2}"/>
              </a:ext>
            </a:extLst>
          </p:cNvPr>
          <p:cNvCxnSpPr>
            <a:cxnSpLocks/>
          </p:cNvCxnSpPr>
          <p:nvPr/>
        </p:nvCxnSpPr>
        <p:spPr>
          <a:xfrm>
            <a:off x="406400" y="876300"/>
            <a:ext cx="10439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6BABA5D6-643D-B143-979E-6D68AE721E06}"/>
              </a:ext>
            </a:extLst>
          </p:cNvPr>
          <p:cNvSpPr txBox="1">
            <a:spLocks/>
          </p:cNvSpPr>
          <p:nvPr/>
        </p:nvSpPr>
        <p:spPr>
          <a:xfrm>
            <a:off x="439920" y="1117761"/>
            <a:ext cx="1472200" cy="925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PROOF OF CONCEPT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1DD1F1-D656-D84B-843F-CF04E886F6F2}"/>
              </a:ext>
            </a:extLst>
          </p:cNvPr>
          <p:cNvCxnSpPr>
            <a:cxnSpLocks/>
          </p:cNvCxnSpPr>
          <p:nvPr/>
        </p:nvCxnSpPr>
        <p:spPr>
          <a:xfrm>
            <a:off x="1948408" y="1263097"/>
            <a:ext cx="0" cy="63483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F0BF3-7F59-1942-B590-A3337301D728}"/>
              </a:ext>
            </a:extLst>
          </p:cNvPr>
          <p:cNvSpPr/>
          <p:nvPr/>
        </p:nvSpPr>
        <p:spPr>
          <a:xfrm>
            <a:off x="2186326" y="1201951"/>
            <a:ext cx="6114474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lvl="1" algn="just">
              <a:lnSpc>
                <a:spcPct val="90000"/>
              </a:lnSpc>
              <a:spcBef>
                <a:spcPts val="5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Demonstrate the power of AI on the barley use-case</a:t>
            </a:r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37EF7ABC-B069-F94A-B267-49D377BE7F32}"/>
              </a:ext>
            </a:extLst>
          </p:cNvPr>
          <p:cNvSpPr/>
          <p:nvPr/>
        </p:nvSpPr>
        <p:spPr>
          <a:xfrm>
            <a:off x="543560" y="2150698"/>
            <a:ext cx="3418840" cy="75811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1</a:t>
            </a:r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0A6C486A-5A6B-E647-A38C-97D78D3C7764}"/>
              </a:ext>
            </a:extLst>
          </p:cNvPr>
          <p:cNvSpPr/>
          <p:nvPr/>
        </p:nvSpPr>
        <p:spPr>
          <a:xfrm>
            <a:off x="4086860" y="2150698"/>
            <a:ext cx="3418840" cy="75811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2</a:t>
            </a: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6FA220A1-0655-2745-9BC8-367AC72B96F0}"/>
              </a:ext>
            </a:extLst>
          </p:cNvPr>
          <p:cNvSpPr/>
          <p:nvPr/>
        </p:nvSpPr>
        <p:spPr>
          <a:xfrm>
            <a:off x="7630160" y="2137485"/>
            <a:ext cx="3418840" cy="75811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D3B6E4-0106-5548-8BD7-DE46D32C07C7}"/>
              </a:ext>
            </a:extLst>
          </p:cNvPr>
          <p:cNvSpPr/>
          <p:nvPr/>
        </p:nvSpPr>
        <p:spPr>
          <a:xfrm>
            <a:off x="736600" y="3086095"/>
            <a:ext cx="2770745" cy="7571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lvl="1" algn="ctr">
              <a:lnSpc>
                <a:spcPct val="90000"/>
              </a:lnSpc>
              <a:spcBef>
                <a:spcPts val="500"/>
              </a:spcBef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Develop a Barley model that can identify needles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578522-CED7-0247-A54D-0AA12656C40F}"/>
              </a:ext>
            </a:extLst>
          </p:cNvPr>
          <p:cNvSpPr/>
          <p:nvPr/>
        </p:nvSpPr>
        <p:spPr>
          <a:xfrm>
            <a:off x="4086860" y="3086095"/>
            <a:ext cx="3418840" cy="12567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lvl="1" algn="ctr">
              <a:lnSpc>
                <a:spcPct val="90000"/>
              </a:lnSpc>
              <a:spcBef>
                <a:spcPts val="500"/>
              </a:spcBef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Develop a Barley model that can identify needles, straw, broken kernels, needles attached to kernels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20BFBA-5041-4C49-AEF1-1132760D4A53}"/>
              </a:ext>
            </a:extLst>
          </p:cNvPr>
          <p:cNvSpPr/>
          <p:nvPr/>
        </p:nvSpPr>
        <p:spPr>
          <a:xfrm>
            <a:off x="7645400" y="3061807"/>
            <a:ext cx="3556000" cy="12567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lvl="1" algn="ctr">
              <a:lnSpc>
                <a:spcPct val="90000"/>
              </a:lnSpc>
              <a:spcBef>
                <a:spcPts val="500"/>
              </a:spcBef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Optimize model to run on existing Grain Cam platform, i.e.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freescale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IMX6 quad core without powerful GPU, in under 4 sec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798379-79FA-1E46-A1AD-990A44795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276" y="4342887"/>
            <a:ext cx="2762608" cy="15501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8DD1C0-228D-764C-B327-34B6351A9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5904" y="6029620"/>
            <a:ext cx="809409" cy="4686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E8DD77-05B5-374E-A502-94A4C18D0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5910" y="5788755"/>
            <a:ext cx="950379" cy="95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9E88DD32-BDF9-9B45-AD42-FC06D77D79AD}"/>
              </a:ext>
            </a:extLst>
          </p:cNvPr>
          <p:cNvSpPr txBox="1">
            <a:spLocks/>
          </p:cNvSpPr>
          <p:nvPr/>
        </p:nvSpPr>
        <p:spPr>
          <a:xfrm>
            <a:off x="-114300" y="-96837"/>
            <a:ext cx="11455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SMART GRAINCAM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Deep learning powered Grain Cam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EC20FA-7537-9347-A945-6F65F6CC18A2}"/>
              </a:ext>
            </a:extLst>
          </p:cNvPr>
          <p:cNvCxnSpPr>
            <a:cxnSpLocks/>
          </p:cNvCxnSpPr>
          <p:nvPr/>
        </p:nvCxnSpPr>
        <p:spPr>
          <a:xfrm>
            <a:off x="406400" y="876300"/>
            <a:ext cx="10439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6BABA5D6-643D-B143-979E-6D68AE721E06}"/>
              </a:ext>
            </a:extLst>
          </p:cNvPr>
          <p:cNvSpPr txBox="1">
            <a:spLocks/>
          </p:cNvSpPr>
          <p:nvPr/>
        </p:nvSpPr>
        <p:spPr>
          <a:xfrm>
            <a:off x="439920" y="1117761"/>
            <a:ext cx="1472200" cy="925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1DD1F1-D656-D84B-843F-CF04E886F6F2}"/>
              </a:ext>
            </a:extLst>
          </p:cNvPr>
          <p:cNvCxnSpPr>
            <a:cxnSpLocks/>
          </p:cNvCxnSpPr>
          <p:nvPr/>
        </p:nvCxnSpPr>
        <p:spPr>
          <a:xfrm>
            <a:off x="1948408" y="1263097"/>
            <a:ext cx="0" cy="63483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F0BF3-7F59-1942-B590-A3337301D728}"/>
              </a:ext>
            </a:extLst>
          </p:cNvPr>
          <p:cNvSpPr/>
          <p:nvPr/>
        </p:nvSpPr>
        <p:spPr>
          <a:xfrm>
            <a:off x="2186326" y="1201951"/>
            <a:ext cx="4760570" cy="757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lvl="1" algn="just">
              <a:lnSpc>
                <a:spcPct val="90000"/>
              </a:lnSpc>
              <a:spcBef>
                <a:spcPts val="5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Multiple models created each with their own strengths &amp; weaknesses </a:t>
            </a:r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37EF7ABC-B069-F94A-B267-49D377BE7F32}"/>
              </a:ext>
            </a:extLst>
          </p:cNvPr>
          <p:cNvSpPr/>
          <p:nvPr/>
        </p:nvSpPr>
        <p:spPr>
          <a:xfrm>
            <a:off x="543560" y="2150698"/>
            <a:ext cx="3418840" cy="75811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1</a:t>
            </a:r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0A6C486A-5A6B-E647-A38C-97D78D3C7764}"/>
              </a:ext>
            </a:extLst>
          </p:cNvPr>
          <p:cNvSpPr/>
          <p:nvPr/>
        </p:nvSpPr>
        <p:spPr>
          <a:xfrm>
            <a:off x="4086860" y="2150698"/>
            <a:ext cx="3418840" cy="75811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2</a:t>
            </a: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6FA220A1-0655-2745-9BC8-367AC72B96F0}"/>
              </a:ext>
            </a:extLst>
          </p:cNvPr>
          <p:cNvSpPr/>
          <p:nvPr/>
        </p:nvSpPr>
        <p:spPr>
          <a:xfrm>
            <a:off x="7630160" y="2137485"/>
            <a:ext cx="3418840" cy="75811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20BFBA-5041-4C49-AEF1-1132760D4A53}"/>
              </a:ext>
            </a:extLst>
          </p:cNvPr>
          <p:cNvSpPr/>
          <p:nvPr/>
        </p:nvSpPr>
        <p:spPr>
          <a:xfrm>
            <a:off x="8162518" y="3094620"/>
            <a:ext cx="2354124" cy="12567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lvl="1" algn="ctr">
              <a:lnSpc>
                <a:spcPct val="90000"/>
              </a:lnSpc>
              <a:spcBef>
                <a:spcPts val="500"/>
              </a:spcBef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selected model was optimized to run on the IMX6 Platform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798379-79FA-1E46-A1AD-990A44795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276" y="4342887"/>
            <a:ext cx="2762608" cy="15501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CBBDF1-CEC3-3B45-BEF7-4AC56C507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61" y="3310520"/>
            <a:ext cx="6962140" cy="2623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3F9418-AFB1-D840-AE62-DE7DD473F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5904" y="6029620"/>
            <a:ext cx="809409" cy="4686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0F5006-BA06-1946-A078-676073F58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5910" y="5788755"/>
            <a:ext cx="950379" cy="95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3277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18fbfd49-c8e6-4618-a77f-5ef25245836c" origin="userSelected">
  <element uid="1239ecc3-00e0-482b-a8a4-82e46943bfcc" value=""/>
  <element uid="588104ae-2895-48f0-94e0-4417fcf0f7f0" value=""/>
</sisl>
</file>

<file path=customXml/itemProps1.xml><?xml version="1.0" encoding="utf-8"?>
<ds:datastoreItem xmlns:ds="http://schemas.openxmlformats.org/officeDocument/2006/customXml" ds:itemID="{FD52A91D-55DC-44C4-A4C8-662580B508E4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502</Words>
  <Application>Microsoft Macintosh PowerPoint</Application>
  <PresentationFormat>Widescreen</PresentationFormat>
  <Paragraphs>95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Kantoorthema</vt:lpstr>
      <vt:lpstr>PowerPoint Presentation</vt:lpstr>
      <vt:lpstr>Smart Graincam</vt:lpstr>
      <vt:lpstr>CNHi STRATEGY: Fully automated combines</vt:lpstr>
      <vt:lpstr>CNHi STRATEGY: Fully automated combines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Graincam</dc:title>
  <dc:creator>Daan Gheysens</dc:creator>
  <cp:lastModifiedBy>Simon Robbrecht</cp:lastModifiedBy>
  <cp:revision>4</cp:revision>
  <dcterms:created xsi:type="dcterms:W3CDTF">2019-09-19T10:37:16Z</dcterms:created>
  <dcterms:modified xsi:type="dcterms:W3CDTF">2019-09-25T12:15:45Z</dcterms:modified>
</cp:coreProperties>
</file>