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66" r:id="rId5"/>
    <p:sldId id="264" r:id="rId6"/>
    <p:sldId id="263" r:id="rId7"/>
    <p:sldId id="267" r:id="rId8"/>
    <p:sldId id="269" r:id="rId9"/>
    <p:sldId id="270" r:id="rId10"/>
    <p:sldId id="271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sana" initials="L" lastIdx="2" clrIdx="0">
    <p:extLst>
      <p:ext uri="{19B8F6BF-5375-455C-9EA6-DF929625EA0E}">
        <p15:presenceInfo xmlns:p15="http://schemas.microsoft.com/office/powerpoint/2012/main" userId="Lusana" providerId="None"/>
      </p:ext>
    </p:extLst>
  </p:cmAuthor>
  <p:cmAuthor id="2" name="Joeri Ruyssinck" initials="JR" lastIdx="1" clrIdx="1">
    <p:extLst>
      <p:ext uri="{19B8F6BF-5375-455C-9EA6-DF929625EA0E}">
        <p15:presenceInfo xmlns:p15="http://schemas.microsoft.com/office/powerpoint/2012/main" userId="0ec983ee79e81b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66" autoAdjust="0"/>
  </p:normalViewPr>
  <p:slideViewPr>
    <p:cSldViewPr snapToGrid="0">
      <p:cViewPr varScale="1">
        <p:scale>
          <a:sx n="154" d="100"/>
          <a:sy n="154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88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68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1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97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26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41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17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73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38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F3EEE-7FFE-442C-8F79-460A0C0B742C}" type="datetimeFigureOut">
              <a:rPr lang="nl-BE" smtClean="0"/>
              <a:t>25/09/19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111E-EB28-4620-A976-506A3C89E497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0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microsoft.com/office/2007/relationships/hdphoto" Target="../media/hdphoto11.wdp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1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17" Type="http://schemas.openxmlformats.org/officeDocument/2006/relationships/image" Target="../media/image3.png"/><Relationship Id="rId2" Type="http://schemas.openxmlformats.org/officeDocument/2006/relationships/image" Target="../media/image10.jpe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0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33B4E-C077-C747-BECC-3917C097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1919"/>
            <a:ext cx="2786641" cy="618710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Challenges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382B4E1-D789-40A1-8F82-D5FE268AF5FA}"/>
              </a:ext>
            </a:extLst>
          </p:cNvPr>
          <p:cNvSpPr/>
          <p:nvPr/>
        </p:nvSpPr>
        <p:spPr>
          <a:xfrm>
            <a:off x="4819132" y="1516373"/>
            <a:ext cx="670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“AI products rarely cover the business needs”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A01C849-D6EF-46B0-8A28-1108B4DF4A1E}"/>
              </a:ext>
            </a:extLst>
          </p:cNvPr>
          <p:cNvCxnSpPr>
            <a:cxnSpLocks/>
          </p:cNvCxnSpPr>
          <p:nvPr/>
        </p:nvCxnSpPr>
        <p:spPr>
          <a:xfrm>
            <a:off x="6096000" y="3641123"/>
            <a:ext cx="0" cy="238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CDA30695-7C29-4C6B-BF1C-68746E9A71E6}"/>
              </a:ext>
            </a:extLst>
          </p:cNvPr>
          <p:cNvSpPr/>
          <p:nvPr/>
        </p:nvSpPr>
        <p:spPr>
          <a:xfrm>
            <a:off x="3393338" y="2535270"/>
            <a:ext cx="2702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Commercially available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9EDCC62-8360-438B-9455-F6E659C4A27F}"/>
              </a:ext>
            </a:extLst>
          </p:cNvPr>
          <p:cNvSpPr/>
          <p:nvPr/>
        </p:nvSpPr>
        <p:spPr>
          <a:xfrm>
            <a:off x="6664087" y="2531877"/>
            <a:ext cx="2702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Scientific literature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58850926-572E-4ECB-9743-940C26CDC90C}"/>
              </a:ext>
            </a:extLst>
          </p:cNvPr>
          <p:cNvSpPr/>
          <p:nvPr/>
        </p:nvSpPr>
        <p:spPr>
          <a:xfrm>
            <a:off x="9499808" y="2531877"/>
            <a:ext cx="2702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ML2Grow’s solution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2D24781-B4E0-4DE9-95AA-7F4C64B8B4CB}"/>
              </a:ext>
            </a:extLst>
          </p:cNvPr>
          <p:cNvSpPr/>
          <p:nvPr/>
        </p:nvSpPr>
        <p:spPr>
          <a:xfrm>
            <a:off x="373850" y="3216694"/>
            <a:ext cx="224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Bayesian optimization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B8C532D7-5E4D-4882-8D15-4C2417A2585F}"/>
              </a:ext>
            </a:extLst>
          </p:cNvPr>
          <p:cNvSpPr/>
          <p:nvPr/>
        </p:nvSpPr>
        <p:spPr>
          <a:xfrm>
            <a:off x="392931" y="4261808"/>
            <a:ext cx="224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Multiple objectives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5514FAD-AA38-4173-8765-FB1BBAB1CC6F}"/>
              </a:ext>
            </a:extLst>
          </p:cNvPr>
          <p:cNvSpPr/>
          <p:nvPr/>
        </p:nvSpPr>
        <p:spPr>
          <a:xfrm>
            <a:off x="405187" y="4807434"/>
            <a:ext cx="224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Multi-fidelity support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5AC0892-9D28-45D4-A7D9-AA1A681093F7}"/>
              </a:ext>
            </a:extLst>
          </p:cNvPr>
          <p:cNvSpPr/>
          <p:nvPr/>
        </p:nvSpPr>
        <p:spPr>
          <a:xfrm>
            <a:off x="405187" y="5428370"/>
            <a:ext cx="3093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Reweighing objective functions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26F64522-88AC-4B0E-8D7B-0FF149620D82}"/>
              </a:ext>
            </a:extLst>
          </p:cNvPr>
          <p:cNvSpPr/>
          <p:nvPr/>
        </p:nvSpPr>
        <p:spPr>
          <a:xfrm>
            <a:off x="405187" y="5976596"/>
            <a:ext cx="3252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Kickstart optimization procedure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00E80E61-4B0F-4212-BC28-380795E59C9A}"/>
              </a:ext>
            </a:extLst>
          </p:cNvPr>
          <p:cNvCxnSpPr>
            <a:cxnSpLocks/>
          </p:cNvCxnSpPr>
          <p:nvPr/>
        </p:nvCxnSpPr>
        <p:spPr>
          <a:xfrm>
            <a:off x="9173268" y="3616713"/>
            <a:ext cx="0" cy="238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C8BF766-A7C6-47ED-8158-6E36DAFF680A}"/>
              </a:ext>
            </a:extLst>
          </p:cNvPr>
          <p:cNvSpPr txBox="1"/>
          <p:nvPr/>
        </p:nvSpPr>
        <p:spPr>
          <a:xfrm>
            <a:off x="4203681" y="307388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A07D998C-905C-4252-94C4-DD9C2ABEF305}"/>
              </a:ext>
            </a:extLst>
          </p:cNvPr>
          <p:cNvSpPr txBox="1"/>
          <p:nvPr/>
        </p:nvSpPr>
        <p:spPr>
          <a:xfrm>
            <a:off x="7304791" y="307388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D360F3AE-956D-44CD-B647-E3D0727FB0AA}"/>
              </a:ext>
            </a:extLst>
          </p:cNvPr>
          <p:cNvSpPr txBox="1"/>
          <p:nvPr/>
        </p:nvSpPr>
        <p:spPr>
          <a:xfrm>
            <a:off x="10405901" y="3073988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1AA39927-E667-4D43-A3CE-B5F3E0768BE3}"/>
              </a:ext>
            </a:extLst>
          </p:cNvPr>
          <p:cNvSpPr txBox="1"/>
          <p:nvPr/>
        </p:nvSpPr>
        <p:spPr>
          <a:xfrm>
            <a:off x="10367470" y="421887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3C49C4D-1AF9-4D5D-9EDF-AA3166BBB931}"/>
              </a:ext>
            </a:extLst>
          </p:cNvPr>
          <p:cNvSpPr txBox="1"/>
          <p:nvPr/>
        </p:nvSpPr>
        <p:spPr>
          <a:xfrm>
            <a:off x="10389064" y="471510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575CA1C-E44C-4B8E-86FA-C630E9C01AA3}"/>
              </a:ext>
            </a:extLst>
          </p:cNvPr>
          <p:cNvSpPr txBox="1"/>
          <p:nvPr/>
        </p:nvSpPr>
        <p:spPr>
          <a:xfrm>
            <a:off x="10367470" y="5239143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A7CEAD46-E9F7-4013-967D-BC4FC827E545}"/>
              </a:ext>
            </a:extLst>
          </p:cNvPr>
          <p:cNvSpPr txBox="1"/>
          <p:nvPr/>
        </p:nvSpPr>
        <p:spPr>
          <a:xfrm>
            <a:off x="10367469" y="5860079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532C0F2-8A13-4053-B410-6E658F00D67C}"/>
              </a:ext>
            </a:extLst>
          </p:cNvPr>
          <p:cNvSpPr txBox="1"/>
          <p:nvPr/>
        </p:nvSpPr>
        <p:spPr>
          <a:xfrm>
            <a:off x="4304192" y="4201887"/>
            <a:ext cx="51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~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93F02E6C-CA5D-4998-893D-17DAA181F76A}"/>
              </a:ext>
            </a:extLst>
          </p:cNvPr>
          <p:cNvSpPr/>
          <p:nvPr/>
        </p:nvSpPr>
        <p:spPr>
          <a:xfrm>
            <a:off x="373850" y="3733456"/>
            <a:ext cx="2696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Bayesian optimization API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DABE7523-37D8-42C2-860B-AAE687D195E3}"/>
              </a:ext>
            </a:extLst>
          </p:cNvPr>
          <p:cNvSpPr txBox="1"/>
          <p:nvPr/>
        </p:nvSpPr>
        <p:spPr>
          <a:xfrm>
            <a:off x="10405901" y="3657289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F77390CE-8063-46C8-862B-47FF1468B1E6}"/>
              </a:ext>
            </a:extLst>
          </p:cNvPr>
          <p:cNvSpPr txBox="1"/>
          <p:nvPr/>
        </p:nvSpPr>
        <p:spPr>
          <a:xfrm>
            <a:off x="4203681" y="3673664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53E3BC99-FCB0-492C-AA96-312B16A5EAA4}"/>
              </a:ext>
            </a:extLst>
          </p:cNvPr>
          <p:cNvSpPr txBox="1"/>
          <p:nvPr/>
        </p:nvSpPr>
        <p:spPr>
          <a:xfrm>
            <a:off x="7397476" y="3641123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07725B2A-AD20-4863-B34F-550962926D2A}"/>
              </a:ext>
            </a:extLst>
          </p:cNvPr>
          <p:cNvSpPr txBox="1"/>
          <p:nvPr/>
        </p:nvSpPr>
        <p:spPr>
          <a:xfrm>
            <a:off x="4334217" y="471510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A715AB2-1224-4A57-BAFA-1FCC0FD3F7CB}"/>
              </a:ext>
            </a:extLst>
          </p:cNvPr>
          <p:cNvSpPr txBox="1"/>
          <p:nvPr/>
        </p:nvSpPr>
        <p:spPr>
          <a:xfrm>
            <a:off x="4330772" y="5238321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348AF439-288D-4080-AC69-217AF0D6AE7F}"/>
              </a:ext>
            </a:extLst>
          </p:cNvPr>
          <p:cNvSpPr txBox="1"/>
          <p:nvPr/>
        </p:nvSpPr>
        <p:spPr>
          <a:xfrm>
            <a:off x="4330772" y="5891428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F9617414-469E-418D-8826-E04E86492D8D}"/>
              </a:ext>
            </a:extLst>
          </p:cNvPr>
          <p:cNvSpPr txBox="1"/>
          <p:nvPr/>
        </p:nvSpPr>
        <p:spPr>
          <a:xfrm>
            <a:off x="7272237" y="4189814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✔️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F8E8CA5B-B2D7-4C7C-9F48-AB7DEC9B5ECA}"/>
              </a:ext>
            </a:extLst>
          </p:cNvPr>
          <p:cNvSpPr txBox="1"/>
          <p:nvPr/>
        </p:nvSpPr>
        <p:spPr>
          <a:xfrm>
            <a:off x="7374632" y="5305259"/>
            <a:ext cx="51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~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613F1B93-4C30-4EA3-8D01-F32C17C07AE0}"/>
              </a:ext>
            </a:extLst>
          </p:cNvPr>
          <p:cNvSpPr txBox="1"/>
          <p:nvPr/>
        </p:nvSpPr>
        <p:spPr>
          <a:xfrm>
            <a:off x="7397476" y="5872988"/>
            <a:ext cx="92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kstvak 47">
            <a:extLst>
              <a:ext uri="{FF2B5EF4-FFF2-40B4-BE49-F238E27FC236}">
                <a16:creationId xmlns:a16="http://schemas.microsoft.com/office/drawing/2014/main" id="{A0D354CA-0638-4866-91FB-8DFAECD6EACD}"/>
              </a:ext>
            </a:extLst>
          </p:cNvPr>
          <p:cNvSpPr txBox="1"/>
          <p:nvPr/>
        </p:nvSpPr>
        <p:spPr>
          <a:xfrm>
            <a:off x="7365398" y="4756568"/>
            <a:ext cx="51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~</a:t>
            </a:r>
          </a:p>
        </p:txBody>
      </p:sp>
      <p:pic>
        <p:nvPicPr>
          <p:cNvPr id="38" name="Afbeelding 3">
            <a:extLst>
              <a:ext uri="{FF2B5EF4-FFF2-40B4-BE49-F238E27FC236}">
                <a16:creationId xmlns:a16="http://schemas.microsoft.com/office/drawing/2014/main" id="{9BCF5218-3C15-45D6-B09C-2F0770099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1A78E2-385A-4BC7-88D5-7B069F962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35" grpId="0"/>
      <p:bldP spid="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6" grpId="0"/>
      <p:bldP spid="57" grpId="0"/>
      <p:bldP spid="59" grpId="0"/>
      <p:bldP spid="60" grpId="0"/>
      <p:bldP spid="61" grpId="0"/>
      <p:bldP spid="62" grpId="0"/>
      <p:bldP spid="65" grpId="0"/>
      <p:bldP spid="67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4">
            <a:extLst>
              <a:ext uri="{FF2B5EF4-FFF2-40B4-BE49-F238E27FC236}">
                <a16:creationId xmlns:a16="http://schemas.microsoft.com/office/drawing/2014/main" id="{18E15839-9088-47E8-B129-8AFF417158A4}"/>
              </a:ext>
            </a:extLst>
          </p:cNvPr>
          <p:cNvSpPr/>
          <p:nvPr/>
        </p:nvSpPr>
        <p:spPr>
          <a:xfrm>
            <a:off x="0" y="0"/>
            <a:ext cx="12192000" cy="6888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AF047-11A0-465B-9690-D6BAC9C78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6" b="89351" l="0" r="100000">
                        <a14:foregroundMark x1="85714" y1="11299" x2="87452" y2="14416"/>
                        <a14:backgroundMark x1="95186" y1="21944" x2="95842" y2="2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1344816" y="1368791"/>
            <a:ext cx="2786641" cy="4151195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792"/>
            <a:ext cx="2786641" cy="618710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Creating value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CA6F7BD-7368-43AE-919A-45D2B8F1510E}"/>
              </a:ext>
            </a:extLst>
          </p:cNvPr>
          <p:cNvSpPr/>
          <p:nvPr/>
        </p:nvSpPr>
        <p:spPr>
          <a:xfrm>
            <a:off x="1088107" y="5398354"/>
            <a:ext cx="37292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Roboto Light" panose="02000000000000000000" pitchFamily="2" charset="0"/>
                <a:ea typeface="Roboto Light" panose="02000000000000000000" pitchFamily="2" charset="0"/>
              </a:rPr>
              <a:t>No notebooks allowed</a:t>
            </a:r>
          </a:p>
          <a:p>
            <a:pPr algn="ctr"/>
            <a:r>
              <a:rPr lang="en-GB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(in the last phase)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654060E-CE60-4F9B-B709-3094DC04AA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97" b="89974" l="10000" r="90000">
                        <a14:foregroundMark x1="40822" y1="27763" x2="39452" y2="35990"/>
                        <a14:foregroundMark x1="45342" y1="30334" x2="48219" y2="33676"/>
                        <a14:foregroundMark x1="36712" y1="84062" x2="36712" y2="87918"/>
                        <a14:foregroundMark x1="31507" y1="86375" x2="31507" y2="86375"/>
                        <a14:foregroundMark x1="27671" y1="87661" x2="27671" y2="87661"/>
                        <a14:foregroundMark x1="42329" y1="88432" x2="42329" y2="88432"/>
                        <a14:foregroundMark x1="47671" y1="86375" x2="47671" y2="86375"/>
                        <a14:foregroundMark x1="51507" y1="86632" x2="51507" y2="86632"/>
                        <a14:foregroundMark x1="58493" y1="83805" x2="58493" y2="83805"/>
                        <a14:foregroundMark x1="62466" y1="83805" x2="62466" y2="83805"/>
                        <a14:foregroundMark x1="67534" y1="84576" x2="67534" y2="84576"/>
                        <a14:foregroundMark x1="72877" y1="84319" x2="72877" y2="84319"/>
                        <a14:foregroundMark x1="43014" y1="40617" x2="48356" y2="39589"/>
                        <a14:foregroundMark x1="48904" y1="41902" x2="47260" y2="47815"/>
                        <a14:foregroundMark x1="43014" y1="43959" x2="45479" y2="49100"/>
                        <a14:foregroundMark x1="41507" y1="41902" x2="40000" y2="41645"/>
                        <a14:foregroundMark x1="42740" y1="36504" x2="44384" y2="30077"/>
                        <a14:foregroundMark x1="42055" y1="26221" x2="42055" y2="26221"/>
                        <a14:foregroundMark x1="47808" y1="24679" x2="47808" y2="24679"/>
                        <a14:foregroundMark x1="49863" y1="19794" x2="50000" y2="27249"/>
                        <a14:foregroundMark x1="49726" y1="30591" x2="50137" y2="33676"/>
                        <a14:foregroundMark x1="51918" y1="35733" x2="52192" y2="39332"/>
                        <a14:foregroundMark x1="50822" y1="42931" x2="52740" y2="47558"/>
                        <a14:foregroundMark x1="48219" y1="51157" x2="51096" y2="51928"/>
                        <a14:foregroundMark x1="53151" y1="50129" x2="57534" y2="44216"/>
                        <a14:foregroundMark x1="57534" y1="35476" x2="57397" y2="40617"/>
                        <a14:foregroundMark x1="54247" y1="32648" x2="55890" y2="28792"/>
                        <a14:foregroundMark x1="49726" y1="8997" x2="49726" y2="8997"/>
                        <a14:backgroundMark x1="44110" y1="85861" x2="44110" y2="85861"/>
                        <a14:backgroundMark x1="58630" y1="86375" x2="58630" y2="86375"/>
                        <a14:backgroundMark x1="67808" y1="85861" x2="67808" y2="85861"/>
                        <a14:backgroundMark x1="38219" y1="88432" x2="38219" y2="88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648" y="929036"/>
            <a:ext cx="3619241" cy="1928609"/>
          </a:xfrm>
          <a:prstGeom prst="rect">
            <a:avLst/>
          </a:prstGeom>
        </p:spPr>
      </p:pic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D30263D5-494E-4A00-8249-47BB52B0A4A6}"/>
              </a:ext>
            </a:extLst>
          </p:cNvPr>
          <p:cNvCxnSpPr>
            <a:cxnSpLocks/>
          </p:cNvCxnSpPr>
          <p:nvPr/>
        </p:nvCxnSpPr>
        <p:spPr>
          <a:xfrm flipV="1">
            <a:off x="8152800" y="1636454"/>
            <a:ext cx="8087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431354-9049-406E-A547-BB45BCAF5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204" y="856046"/>
            <a:ext cx="2112473" cy="1804404"/>
          </a:xfrm>
          <a:prstGeom prst="rect">
            <a:avLst/>
          </a:prstGeom>
        </p:spPr>
      </p:pic>
      <p:sp>
        <p:nvSpPr>
          <p:cNvPr id="53" name="Rechthoek 52">
            <a:extLst>
              <a:ext uri="{FF2B5EF4-FFF2-40B4-BE49-F238E27FC236}">
                <a16:creationId xmlns:a16="http://schemas.microsoft.com/office/drawing/2014/main" id="{28114F5C-20B7-4626-8BFE-5C5EBD40DBCE}"/>
              </a:ext>
            </a:extLst>
          </p:cNvPr>
          <p:cNvSpPr/>
          <p:nvPr/>
        </p:nvSpPr>
        <p:spPr>
          <a:xfrm>
            <a:off x="6004017" y="2660439"/>
            <a:ext cx="161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REST API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75522C5C-3DCB-49C4-AC4C-59E16E41EA4C}"/>
              </a:ext>
            </a:extLst>
          </p:cNvPr>
          <p:cNvSpPr/>
          <p:nvPr/>
        </p:nvSpPr>
        <p:spPr>
          <a:xfrm>
            <a:off x="5843596" y="3951530"/>
            <a:ext cx="347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Roboto Light" panose="02000000000000000000" pitchFamily="2" charset="0"/>
                <a:ea typeface="Roboto Light" panose="02000000000000000000" pitchFamily="2" charset="0"/>
              </a:rPr>
              <a:t>A -&gt; S</a:t>
            </a:r>
            <a:r>
              <a:rPr lang="en-GB" b="1" dirty="0">
                <a:latin typeface="Roboto Light" panose="02000000000000000000" pitchFamily="2" charset="0"/>
                <a:ea typeface="Roboto Light" panose="02000000000000000000" pitchFamily="2" charset="0"/>
              </a:rPr>
              <a:t>(</a:t>
            </a:r>
            <a:r>
              <a:rPr lang="en-GB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lides</a:t>
            </a:r>
            <a:r>
              <a:rPr lang="en-GB" b="1" dirty="0">
                <a:latin typeface="Roboto Light" panose="02000000000000000000" pitchFamily="2" charset="0"/>
                <a:ea typeface="Roboto Light" panose="02000000000000000000" pitchFamily="2" charset="0"/>
              </a:rPr>
              <a:t>) </a:t>
            </a:r>
            <a:endParaRPr lang="en-GB" sz="32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AB7F41D1-03FA-42F4-B6AA-54CDC5F2C7B4}"/>
              </a:ext>
            </a:extLst>
          </p:cNvPr>
          <p:cNvSpPr/>
          <p:nvPr/>
        </p:nvSpPr>
        <p:spPr>
          <a:xfrm>
            <a:off x="5843596" y="5050713"/>
            <a:ext cx="347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Roboto Light" panose="02000000000000000000" pitchFamily="2" charset="0"/>
                <a:ea typeface="Roboto Light" panose="02000000000000000000" pitchFamily="2" charset="0"/>
              </a:rPr>
              <a:t>A -&gt; Z</a:t>
            </a:r>
            <a:r>
              <a:rPr lang="en-GB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en-GB" sz="32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7A24398A-9C15-4C24-9C65-C8C21037BC44}"/>
              </a:ext>
            </a:extLst>
          </p:cNvPr>
          <p:cNvSpPr/>
          <p:nvPr/>
        </p:nvSpPr>
        <p:spPr>
          <a:xfrm>
            <a:off x="7896126" y="4062037"/>
            <a:ext cx="503044" cy="47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ijl: rechts 57">
            <a:extLst>
              <a:ext uri="{FF2B5EF4-FFF2-40B4-BE49-F238E27FC236}">
                <a16:creationId xmlns:a16="http://schemas.microsoft.com/office/drawing/2014/main" id="{78C976A0-06E1-4079-91C0-5524C792EC63}"/>
              </a:ext>
            </a:extLst>
          </p:cNvPr>
          <p:cNvSpPr/>
          <p:nvPr/>
        </p:nvSpPr>
        <p:spPr>
          <a:xfrm>
            <a:off x="7896126" y="5161220"/>
            <a:ext cx="503044" cy="47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D43A1C5F-D5A7-4D73-A90A-D36056B8A254}"/>
              </a:ext>
            </a:extLst>
          </p:cNvPr>
          <p:cNvSpPr/>
          <p:nvPr/>
        </p:nvSpPr>
        <p:spPr>
          <a:xfrm>
            <a:off x="8692391" y="5191943"/>
            <a:ext cx="241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Business value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B78DC818-F308-470D-916C-EC48C0983711}"/>
              </a:ext>
            </a:extLst>
          </p:cNvPr>
          <p:cNvSpPr/>
          <p:nvPr/>
        </p:nvSpPr>
        <p:spPr>
          <a:xfrm>
            <a:off x="8713239" y="4062037"/>
            <a:ext cx="241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Looks nice</a:t>
            </a:r>
          </a:p>
        </p:txBody>
      </p:sp>
      <p:pic>
        <p:nvPicPr>
          <p:cNvPr id="18" name="Afbeelding 3">
            <a:extLst>
              <a:ext uri="{FF2B5EF4-FFF2-40B4-BE49-F238E27FC236}">
                <a16:creationId xmlns:a16="http://schemas.microsoft.com/office/drawing/2014/main" id="{0206B606-DE6F-479E-91E9-0950FCE804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B26448-A27C-49B8-85CA-84C622FAF81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13E49C-92FA-42C4-82A7-8B28A53A2E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6250" y1="24375" x2="35750" y2="3262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09" y="2638564"/>
            <a:ext cx="1355586" cy="13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1919"/>
            <a:ext cx="3657972" cy="618710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More applications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3FB4C6-A9CD-45D2-BE7B-33F9595B6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4" y="2081204"/>
            <a:ext cx="5256309" cy="350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439B6081-E440-42B7-88D5-682ED4D287AC}"/>
              </a:ext>
            </a:extLst>
          </p:cNvPr>
          <p:cNvSpPr/>
          <p:nvPr/>
        </p:nvSpPr>
        <p:spPr>
          <a:xfrm>
            <a:off x="6432884" y="5787800"/>
            <a:ext cx="575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Hypertuning of deep neural networks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1263D2-A1FA-4929-8479-D69D093CA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17" y="2081204"/>
            <a:ext cx="4940883" cy="346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hthoek 38">
            <a:extLst>
              <a:ext uri="{FF2B5EF4-FFF2-40B4-BE49-F238E27FC236}">
                <a16:creationId xmlns:a16="http://schemas.microsoft.com/office/drawing/2014/main" id="{DBF9A7B4-90F1-4692-8A7B-1AC28FAC4B8B}"/>
              </a:ext>
            </a:extLst>
          </p:cNvPr>
          <p:cNvSpPr/>
          <p:nvPr/>
        </p:nvSpPr>
        <p:spPr>
          <a:xfrm>
            <a:off x="1364249" y="5811759"/>
            <a:ext cx="5759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Yield condition optimization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843DE497-9B4A-4092-807B-31AD1327FA12}"/>
              </a:ext>
            </a:extLst>
          </p:cNvPr>
          <p:cNvSpPr/>
          <p:nvPr/>
        </p:nvSpPr>
        <p:spPr>
          <a:xfrm>
            <a:off x="920430" y="1416799"/>
            <a:ext cx="807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… beyond optimizing traditional (CFD) simulations</a:t>
            </a:r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57E9B71F-5312-4CDC-9DF0-DCDD999B61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D1DE7-760B-48FC-B519-8C228110C3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72F792-9F07-4051-ABB2-7C806EC413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 touch!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2E724-07D0-46F8-8E3D-774EF1D17D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667" y1="41946" x2="26583" y2="45295"/>
                        <a14:foregroundMark x1="34917" y1="43381" x2="35333" y2="42743"/>
                        <a14:foregroundMark x1="37833" y1="60447" x2="41000" y2="61244"/>
                        <a14:foregroundMark x1="50500" y1="44179" x2="50917" y2="55343"/>
                        <a14:foregroundMark x1="47833" y1="38756" x2="47833" y2="38756"/>
                        <a14:foregroundMark x1="62667" y1="40829" x2="64167" y2="42265"/>
                        <a14:foregroundMark x1="72750" y1="45295" x2="73083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110" y="4957586"/>
            <a:ext cx="4147017" cy="216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D7663-D984-47B1-BDFC-C5D79DFA9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11" y="5661079"/>
            <a:ext cx="3525252" cy="759829"/>
          </a:xfrm>
          <a:prstGeom prst="rect">
            <a:avLst/>
          </a:prstGeom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54973E57-0ACF-4E8F-A280-A348D11949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CD8A11-0A88-424B-AB1B-0AF80373E0A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42159"/>
            <a:ext cx="9144000" cy="146780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Data-efficient optimization of 3D printing jobs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1137" y="4042770"/>
            <a:ext cx="9144000" cy="706014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Joeri Ruyssinck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2E724-07D0-46F8-8E3D-774EF1D17D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40" r="89960">
                        <a14:foregroundMark x1="24699" y1="36364" x2="26606" y2="44498"/>
                        <a14:foregroundMark x1="34940" y1="39713" x2="35341" y2="38278"/>
                        <a14:foregroundMark x1="37851" y1="82297" x2="40964" y2="84211"/>
                        <a14:foregroundMark x1="50502" y1="41627" x2="50904" y2="69378"/>
                        <a14:foregroundMark x1="47791" y1="28230" x2="47791" y2="28230"/>
                        <a14:foregroundMark x1="62651" y1="33493" x2="64157" y2="36842"/>
                        <a14:foregroundMark x1="72791" y1="44498" x2="73092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110" y="5552121"/>
            <a:ext cx="4147017" cy="868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D7663-D984-47B1-BDFC-C5D79DFA99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11" y="5661079"/>
            <a:ext cx="3525252" cy="7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5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398BB5-4F73-45FD-B1E0-55E6FFBDF5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655" y="0"/>
            <a:ext cx="4575345" cy="211974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97C7B70-F81F-4A7B-9AAB-5FB821BB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34340"/>
            <a:ext cx="6669260" cy="560070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Henry Ford’s production line 1913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B8E7E7-6AE6-461E-91D4-CBDC40C206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93265624-87C0-44CB-9AD3-0DB6128E72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415" y="5804534"/>
            <a:ext cx="1104354" cy="9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97C7B70-F81F-4A7B-9AAB-5FB821BB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67502"/>
            <a:ext cx="4511842" cy="492370"/>
          </a:xfrm>
          <a:solidFill>
            <a:schemeClr val="tx1">
              <a:alpha val="54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Production line 2019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25DF64C-5215-4F6C-B876-BDC239223A77}"/>
              </a:ext>
            </a:extLst>
          </p:cNvPr>
          <p:cNvSpPr txBox="1">
            <a:spLocks/>
          </p:cNvSpPr>
          <p:nvPr/>
        </p:nvSpPr>
        <p:spPr>
          <a:xfrm>
            <a:off x="6286875" y="5930142"/>
            <a:ext cx="5905125" cy="561571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…not that much has changed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5F045-D7A3-4A78-BE19-0341C050B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29215E27-0767-4ED9-8B1B-6C48E66CE4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0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F3DA6D-CF61-4E47-AA00-96BBA62E9FF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832F20-6FA5-45F5-B1AA-354893687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859" y="2058018"/>
            <a:ext cx="2499142" cy="1730924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D4FC14-197C-40E5-93B6-459C387FDA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89988" l="9009" r="87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868"/>
          <a:stretch/>
        </p:blipFill>
        <p:spPr>
          <a:xfrm>
            <a:off x="3256724" y="2013931"/>
            <a:ext cx="2584863" cy="188233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FD69E8-1F55-48C0-B41B-82F630CFBC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07" b="94934" l="2801" r="94958">
                        <a14:foregroundMark x1="17927" y1="84581" x2="19328" y2="85683"/>
                        <a14:foregroundMark x1="28571" y1="13656" x2="35854" y2="13656"/>
                        <a14:foregroundMark x1="31653" y1="5507" x2="37815" y2="6828"/>
                        <a14:backgroundMark x1="8123" y1="29515" x2="11765" y2="6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72" y="1683371"/>
            <a:ext cx="1799580" cy="2299703"/>
          </a:xfrm>
          <a:prstGeom prst="rect">
            <a:avLst/>
          </a:prstGeom>
          <a:ln w="34925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A0532A-53F6-4FE4-90FE-FF6D5CE4BA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000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43" y="4447182"/>
            <a:ext cx="1712831" cy="2141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0D57AF-E999-4F0D-A9F0-A9A7DBC742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7" b="100000" l="1653" r="99339">
                        <a14:foregroundMark x1="43306" y1="83379" x2="50909" y2="83379"/>
                        <a14:foregroundMark x1="59669" y1="77885" x2="59669" y2="83791"/>
                        <a14:foregroundMark x1="42810" y1="91209" x2="54876" y2="92033"/>
                        <a14:foregroundMark x1="57521" y1="96566" x2="63140" y2="96016"/>
                        <a14:foregroundMark x1="73388" y1="96978" x2="79835" y2="97802"/>
                        <a14:backgroundMark x1="3306" y1="85852" x2="2975" y2="88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607" y="4447182"/>
            <a:ext cx="1592649" cy="1929170"/>
          </a:xfrm>
          <a:prstGeom prst="rect">
            <a:avLst/>
          </a:prstGeom>
          <a:ln w="34925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7F2216-E05D-4107-939B-06BD57FEBA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00" b="97750" l="10069" r="91262">
                        <a14:foregroundMark x1="35243" y1="48550" x2="36748" y2="55550"/>
                        <a14:foregroundMark x1="64294" y1="46250" x2="66377" y2="54250"/>
                        <a14:foregroundMark x1="36343" y1="88000" x2="59201" y2="86700"/>
                        <a14:foregroundMark x1="38831" y1="6950" x2="53704" y2="6000"/>
                        <a14:foregroundMark x1="56713" y1="6650" x2="68981" y2="7750"/>
                        <a14:foregroundMark x1="35995" y1="6800" x2="36748" y2="6950"/>
                        <a14:foregroundMark x1="32407" y1="6800" x2="35764" y2="8900"/>
                        <a14:foregroundMark x1="34664" y1="90600" x2="66725" y2="92550"/>
                        <a14:foregroundMark x1="39988" y1="51100" x2="39815" y2="51550"/>
                        <a14:foregroundMark x1="42535" y1="51100" x2="42593" y2="51900"/>
                        <a14:foregroundMark x1="48900" y1="51250" x2="48900" y2="51250"/>
                        <a14:foregroundMark x1="48900" y1="51250" x2="49248" y2="51500"/>
                        <a14:foregroundMark x1="39294" y1="28850" x2="38715" y2="34550"/>
                        <a14:foregroundMark x1="42940" y1="31500" x2="42361" y2="32850"/>
                        <a14:foregroundMark x1="52951" y1="31000" x2="52315" y2="33800"/>
                        <a14:foregroundMark x1="61400" y1="30300" x2="62963" y2="33400"/>
                        <a14:backgroundMark x1="39757" y1="96150" x2="49769" y2="95800"/>
                        <a14:backgroundMark x1="55671" y1="95050" x2="63021" y2="9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32" y="4521045"/>
            <a:ext cx="1943547" cy="224947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8CCADF-95D1-46E5-B0C0-DB82A588582E}"/>
              </a:ext>
            </a:extLst>
          </p:cNvPr>
          <p:cNvCxnSpPr>
            <a:cxnSpLocks/>
          </p:cNvCxnSpPr>
          <p:nvPr/>
        </p:nvCxnSpPr>
        <p:spPr>
          <a:xfrm flipH="1">
            <a:off x="2811352" y="2889508"/>
            <a:ext cx="60754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5344D1F6-2529-4085-8BAC-60490252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9410"/>
            <a:ext cx="5598938" cy="503845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The customer has changed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40A8FEA-0E7C-4521-A9B8-B085B8F63A3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7" b="98675" l="6782" r="9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573" y="1427879"/>
            <a:ext cx="1756855" cy="2299704"/>
          </a:xfrm>
          <a:prstGeom prst="rect">
            <a:avLst/>
          </a:prstGeom>
        </p:spPr>
      </p:pic>
      <p:pic>
        <p:nvPicPr>
          <p:cNvPr id="48" name="Afbeelding 3">
            <a:extLst>
              <a:ext uri="{FF2B5EF4-FFF2-40B4-BE49-F238E27FC236}">
                <a16:creationId xmlns:a16="http://schemas.microsoft.com/office/drawing/2014/main" id="{5B363A50-7D77-4C4D-9CBB-34D878384DF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702" y="59152"/>
            <a:ext cx="1313090" cy="11842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5881EBC-5576-48BF-8056-7F55D3148A01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  <p:cxnSp>
        <p:nvCxnSpPr>
          <p:cNvPr id="23" name="Straight Arrow Connector 25">
            <a:extLst>
              <a:ext uri="{FF2B5EF4-FFF2-40B4-BE49-F238E27FC236}">
                <a16:creationId xmlns:a16="http://schemas.microsoft.com/office/drawing/2014/main" id="{859048E1-6623-4A81-A86F-4BADA18873E3}"/>
              </a:ext>
            </a:extLst>
          </p:cNvPr>
          <p:cNvCxnSpPr>
            <a:cxnSpLocks/>
          </p:cNvCxnSpPr>
          <p:nvPr/>
        </p:nvCxnSpPr>
        <p:spPr>
          <a:xfrm flipH="1">
            <a:off x="3562775" y="3953376"/>
            <a:ext cx="400877" cy="46567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5">
            <a:extLst>
              <a:ext uri="{FF2B5EF4-FFF2-40B4-BE49-F238E27FC236}">
                <a16:creationId xmlns:a16="http://schemas.microsoft.com/office/drawing/2014/main" id="{D819D9C6-DAB0-46CF-92BB-0C65B1AF0882}"/>
              </a:ext>
            </a:extLst>
          </p:cNvPr>
          <p:cNvCxnSpPr>
            <a:cxnSpLocks/>
          </p:cNvCxnSpPr>
          <p:nvPr/>
        </p:nvCxnSpPr>
        <p:spPr>
          <a:xfrm>
            <a:off x="6289904" y="3983074"/>
            <a:ext cx="1" cy="49422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5">
            <a:extLst>
              <a:ext uri="{FF2B5EF4-FFF2-40B4-BE49-F238E27FC236}">
                <a16:creationId xmlns:a16="http://schemas.microsoft.com/office/drawing/2014/main" id="{4CE8C434-3EAB-4C72-8B0E-3CBC51620BBC}"/>
              </a:ext>
            </a:extLst>
          </p:cNvPr>
          <p:cNvCxnSpPr>
            <a:cxnSpLocks/>
          </p:cNvCxnSpPr>
          <p:nvPr/>
        </p:nvCxnSpPr>
        <p:spPr>
          <a:xfrm>
            <a:off x="8747025" y="3916392"/>
            <a:ext cx="338830" cy="3419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5">
            <a:extLst>
              <a:ext uri="{FF2B5EF4-FFF2-40B4-BE49-F238E27FC236}">
                <a16:creationId xmlns:a16="http://schemas.microsoft.com/office/drawing/2014/main" id="{607EBF46-C53F-4460-8D7F-B2A69DE39A10}"/>
              </a:ext>
            </a:extLst>
          </p:cNvPr>
          <p:cNvCxnSpPr>
            <a:cxnSpLocks/>
          </p:cNvCxnSpPr>
          <p:nvPr/>
        </p:nvCxnSpPr>
        <p:spPr>
          <a:xfrm>
            <a:off x="8978001" y="2896495"/>
            <a:ext cx="55508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6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F7376C-1A91-4E9F-A1F9-C45B46F0C164}"/>
                  </a:ext>
                </a:extLst>
              </p:cNvPr>
              <p:cNvSpPr/>
              <p:nvPr/>
            </p:nvSpPr>
            <p:spPr>
              <a:xfrm>
                <a:off x="3908756" y="127230"/>
                <a:ext cx="8166014" cy="660353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en-US" sz="1600" b="1" dirty="0">
                  <a:solidFill>
                    <a:srgbClr val="02ABEB"/>
                  </a:solidFill>
                  <a:latin typeface="Roboto Light" pitchFamily="2" charset="0"/>
                  <a:ea typeface="Roboto Light" pitchFamily="2" charset="0"/>
                  <a:cs typeface="Roboto"/>
                  <a:sym typeface="Roboto"/>
                </a:endParaRPr>
              </a:p>
              <a:p>
                <a:r>
                  <a:rPr lang="en-US" sz="28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  <a:t>   Context</a:t>
                </a:r>
              </a:p>
              <a:p>
                <a:pPr>
                  <a:spcBef>
                    <a:spcPts val="480"/>
                  </a:spcBef>
                </a:pPr>
                <a:endParaRPr lang="nl-BE" sz="1400" dirty="0">
                  <a:latin typeface="Roboto Light" pitchFamily="2" charset="0"/>
                  <a:ea typeface="Roboto Light" pitchFamily="2" charset="0"/>
                </a:endParaRPr>
              </a:p>
              <a:p>
                <a:pPr lvl="1">
                  <a:spcBef>
                    <a:spcPts val="480"/>
                  </a:spcBef>
                </a:pPr>
                <a:r>
                  <a:rPr lang="en-GB" sz="2000" dirty="0">
                    <a:latin typeface="Roboto Light" pitchFamily="2" charset="0"/>
                    <a:ea typeface="Roboto Light" pitchFamily="2" charset="0"/>
                  </a:rPr>
                  <a:t>	</a:t>
                </a:r>
                <a:r>
                  <a:rPr lang="en-GB" sz="2000" b="1" dirty="0">
                    <a:latin typeface="Roboto Light" pitchFamily="2" charset="0"/>
                    <a:ea typeface="Roboto Light" pitchFamily="2" charset="0"/>
                  </a:rPr>
                  <a:t>3D printing </a:t>
                </a:r>
                <a:r>
                  <a:rPr lang="en-GB" sz="2000" dirty="0">
                    <a:latin typeface="Roboto Light" pitchFamily="2" charset="0"/>
                    <a:ea typeface="Roboto Light" pitchFamily="2" charset="0"/>
                  </a:rPr>
                  <a:t>is a flexible technology allowing for more 	versatility and faster changeovers in </a:t>
                </a:r>
                <a:r>
                  <a:rPr lang="en-GB" sz="2000" b="1" dirty="0">
                    <a:latin typeface="Roboto Light" pitchFamily="2" charset="0"/>
                    <a:ea typeface="Roboto Light" pitchFamily="2" charset="0"/>
                  </a:rPr>
                  <a:t>modern manufacturing</a:t>
                </a:r>
              </a:p>
              <a:p>
                <a:pPr>
                  <a:spcBef>
                    <a:spcPts val="480"/>
                  </a:spcBef>
                </a:pPr>
                <a:endParaRPr lang="nl-BE" sz="1000" dirty="0">
                  <a:latin typeface="Roboto Light" pitchFamily="2" charset="0"/>
                  <a:ea typeface="Roboto Light" pitchFamily="2" charset="0"/>
                </a:endParaRPr>
              </a:p>
              <a:p>
                <a:r>
                  <a:rPr lang="en-US" sz="32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  <a:t>   </a:t>
                </a:r>
                <a:r>
                  <a:rPr lang="en-US" sz="28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  <a:t>Business value</a:t>
                </a:r>
                <a:br>
                  <a:rPr lang="en-US" sz="14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</a:br>
                <a:endParaRPr lang="nl-BE" sz="1400" b="1" dirty="0">
                  <a:latin typeface="Roboto Light" pitchFamily="2" charset="0"/>
                  <a:ea typeface="Roboto Light" pitchFamily="2" charset="0"/>
                </a:endParaRPr>
              </a:p>
              <a:p>
                <a:pPr>
                  <a:spcBef>
                    <a:spcPts val="480"/>
                  </a:spcBef>
                </a:pP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	3D positioning 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during printing has an effect on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Price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 &amp;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Quality</a:t>
                </a:r>
                <a:br>
                  <a:rPr lang="en-US" sz="2000" b="1" dirty="0">
                    <a:latin typeface="Roboto Light" pitchFamily="2" charset="0"/>
                    <a:ea typeface="Roboto Light" pitchFamily="2" charset="0"/>
                  </a:rPr>
                </a:b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	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Can we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optimize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 this positioning for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an arbitrary object?</a:t>
                </a:r>
              </a:p>
              <a:p>
                <a:pPr>
                  <a:spcBef>
                    <a:spcPts val="480"/>
                  </a:spcBef>
                </a:pPr>
                <a:endParaRPr lang="en-US" sz="1000" b="1" dirty="0">
                  <a:solidFill>
                    <a:srgbClr val="02ABEB"/>
                  </a:solidFill>
                  <a:latin typeface="Roboto Light" pitchFamily="2" charset="0"/>
                  <a:ea typeface="Roboto Light" pitchFamily="2" charset="0"/>
                  <a:cs typeface="Roboto"/>
                  <a:sym typeface="Roboto"/>
                </a:endParaRPr>
              </a:p>
              <a:p>
                <a:pPr>
                  <a:spcBef>
                    <a:spcPts val="480"/>
                  </a:spcBef>
                </a:pPr>
                <a:r>
                  <a:rPr lang="en-US" sz="32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  <a:t>   </a:t>
                </a:r>
                <a:r>
                  <a:rPr lang="en-US" sz="28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  <a:t>Tools available </a:t>
                </a:r>
                <a:br>
                  <a:rPr lang="en-US" sz="3200" b="1" dirty="0">
                    <a:solidFill>
                      <a:srgbClr val="02ABEB"/>
                    </a:solidFill>
                    <a:latin typeface="Roboto Light" pitchFamily="2" charset="0"/>
                    <a:ea typeface="Roboto Light" pitchFamily="2" charset="0"/>
                    <a:cs typeface="Roboto"/>
                    <a:sym typeface="Roboto"/>
                  </a:rPr>
                </a:br>
                <a:endParaRPr lang="en-US" sz="1400" b="1" dirty="0">
                  <a:solidFill>
                    <a:srgbClr val="02ABEB"/>
                  </a:solidFill>
                  <a:latin typeface="Roboto Light" pitchFamily="2" charset="0"/>
                  <a:ea typeface="Roboto Light" pitchFamily="2" charset="0"/>
                  <a:cs typeface="Roboto"/>
                  <a:sym typeface="Roboto"/>
                </a:endParaRPr>
              </a:p>
              <a:p>
                <a:pPr>
                  <a:spcBef>
                    <a:spcPts val="480"/>
                  </a:spcBef>
                </a:pP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	A black box simulator 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is available to provide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feedback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 when</a:t>
                </a:r>
                <a:br>
                  <a:rPr lang="en-US" sz="2000" dirty="0">
                    <a:latin typeface="Roboto Light" pitchFamily="2" charset="0"/>
                    <a:ea typeface="Roboto Light" pitchFamily="2" charset="0"/>
                  </a:rPr>
                </a:b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	provided with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objects</a:t>
                </a:r>
                <a:r>
                  <a:rPr lang="en-US" sz="2000" dirty="0">
                    <a:latin typeface="Roboto Light" pitchFamily="2" charset="0"/>
                    <a:ea typeface="Roboto Light" pitchFamily="2" charset="0"/>
                  </a:rPr>
                  <a:t> and </a:t>
                </a: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specified orientations</a:t>
                </a:r>
              </a:p>
              <a:p>
                <a:pPr>
                  <a:spcBef>
                    <a:spcPts val="480"/>
                  </a:spcBef>
                </a:pPr>
                <a:br>
                  <a:rPr lang="en-US" sz="2000" b="1" dirty="0">
                    <a:latin typeface="Roboto Light" pitchFamily="2" charset="0"/>
                    <a:ea typeface="Roboto Light" pitchFamily="2" charset="0"/>
                  </a:rPr>
                </a:br>
                <a:br>
                  <a:rPr lang="en-US" sz="2000" b="1" dirty="0">
                    <a:latin typeface="Roboto Light" pitchFamily="2" charset="0"/>
                    <a:ea typeface="Roboto Light" pitchFamily="2" charset="0"/>
                  </a:rPr>
                </a:br>
                <a:r>
                  <a:rPr lang="en-US" sz="2000" b="1" dirty="0">
                    <a:latin typeface="Roboto Light" pitchFamily="2" charset="0"/>
                    <a:ea typeface="Roboto Light" pitchFamily="2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Roboto Light" pitchFamily="2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Roboto Light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d>
                      <m:dPr>
                        <m:begChr m:val="{"/>
                        <m:endChr m:val="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𝑷𝒓𝒊𝒄𝒆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𝑸𝒖𝒂𝒍𝒊𝒕𝒚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>
                  <a:latin typeface="Roboto Light" pitchFamily="2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F7376C-1A91-4E9F-A1F9-C45B46F0C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56" y="127230"/>
                <a:ext cx="8166014" cy="6603539"/>
              </a:xfrm>
              <a:prstGeom prst="rect">
                <a:avLst/>
              </a:prstGeom>
              <a:blipFill>
                <a:blip r:embed="rId3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3167978-C1E9-483C-8226-3C73248EC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785" y="5266010"/>
            <a:ext cx="2513826" cy="12257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C6665-FDD7-4840-8F48-069044F09A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36777F72-86BD-408A-A1DC-AB4E260F20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4852"/>
            <a:ext cx="3682848" cy="591013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Non-AI approach</a:t>
            </a:r>
            <a:endParaRPr lang="en-US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35" name="Afbeelding 134">
            <a:extLst>
              <a:ext uri="{FF2B5EF4-FFF2-40B4-BE49-F238E27FC236}">
                <a16:creationId xmlns:a16="http://schemas.microsoft.com/office/drawing/2014/main" id="{07335C55-1C06-406E-8FE8-62219E7C5D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25" y="2189065"/>
            <a:ext cx="2970577" cy="2530319"/>
          </a:xfrm>
          <a:prstGeom prst="rect">
            <a:avLst/>
          </a:prstGeom>
        </p:spPr>
      </p:pic>
      <p:pic>
        <p:nvPicPr>
          <p:cNvPr id="189" name="Afbeelding 188">
            <a:extLst>
              <a:ext uri="{FF2B5EF4-FFF2-40B4-BE49-F238E27FC236}">
                <a16:creationId xmlns:a16="http://schemas.microsoft.com/office/drawing/2014/main" id="{4C241409-8CA8-467A-B112-8EE120BBDA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336" y="2230955"/>
            <a:ext cx="3866874" cy="2488429"/>
          </a:xfrm>
          <a:prstGeom prst="rect">
            <a:avLst/>
          </a:prstGeom>
        </p:spPr>
      </p:pic>
      <p:pic>
        <p:nvPicPr>
          <p:cNvPr id="231" name="Afbeelding 230">
            <a:extLst>
              <a:ext uri="{FF2B5EF4-FFF2-40B4-BE49-F238E27FC236}">
                <a16:creationId xmlns:a16="http://schemas.microsoft.com/office/drawing/2014/main" id="{3D461943-18C7-4D22-BB01-6F8765DDE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124" y="2432523"/>
            <a:ext cx="2892456" cy="2530319"/>
          </a:xfrm>
          <a:prstGeom prst="rect">
            <a:avLst/>
          </a:prstGeom>
        </p:spPr>
      </p:pic>
      <p:sp>
        <p:nvSpPr>
          <p:cNvPr id="235" name="Rechthoek 234">
            <a:extLst>
              <a:ext uri="{FF2B5EF4-FFF2-40B4-BE49-F238E27FC236}">
                <a16:creationId xmlns:a16="http://schemas.microsoft.com/office/drawing/2014/main" id="{8C331A0D-6370-4816-9481-949BE59286BF}"/>
              </a:ext>
            </a:extLst>
          </p:cNvPr>
          <p:cNvSpPr/>
          <p:nvPr/>
        </p:nvSpPr>
        <p:spPr>
          <a:xfrm>
            <a:off x="561896" y="1482441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ABE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Typical workflow</a:t>
            </a:r>
            <a:endParaRPr lang="en-GB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28ADFDEB-99CC-43D9-B270-1BC586A53679}"/>
              </a:ext>
            </a:extLst>
          </p:cNvPr>
          <p:cNvSpPr/>
          <p:nvPr/>
        </p:nvSpPr>
        <p:spPr>
          <a:xfrm>
            <a:off x="9521823" y="2263246"/>
            <a:ext cx="2105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Roboto Light" panose="02000000000000000000" pitchFamily="2" charset="0"/>
                <a:ea typeface="Roboto Light" panose="02000000000000000000" pitchFamily="2" charset="0"/>
              </a:rPr>
              <a:t>grid search (or RS, GA)</a:t>
            </a:r>
            <a:endParaRPr lang="en-GB" sz="16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8" name="Rechthoek 237">
            <a:extLst>
              <a:ext uri="{FF2B5EF4-FFF2-40B4-BE49-F238E27FC236}">
                <a16:creationId xmlns:a16="http://schemas.microsoft.com/office/drawing/2014/main" id="{F8278E0F-65BE-44B5-BE3D-B3A59E43E09F}"/>
              </a:ext>
            </a:extLst>
          </p:cNvPr>
          <p:cNvSpPr/>
          <p:nvPr/>
        </p:nvSpPr>
        <p:spPr>
          <a:xfrm>
            <a:off x="715369" y="4913894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ABE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Why doesn’t it work?</a:t>
            </a:r>
            <a:endParaRPr lang="en-GB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41EBCD58-1CD4-4325-A40D-536609EF91D2}"/>
              </a:ext>
            </a:extLst>
          </p:cNvPr>
          <p:cNvSpPr/>
          <p:nvPr/>
        </p:nvSpPr>
        <p:spPr>
          <a:xfrm>
            <a:off x="1657813" y="5777833"/>
            <a:ext cx="928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The simulator is </a:t>
            </a:r>
            <a:r>
              <a:rPr lang="en-GB" b="1" dirty="0">
                <a:latin typeface="Roboto Light" panose="02000000000000000000" pitchFamily="2" charset="0"/>
                <a:ea typeface="Roboto Light" panose="02000000000000000000" pitchFamily="2" charset="0"/>
              </a:rPr>
              <a:t>computationally too expensive </a:t>
            </a: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too have sufficient exploration</a:t>
            </a:r>
          </a:p>
        </p:txBody>
      </p:sp>
      <p:cxnSp>
        <p:nvCxnSpPr>
          <p:cNvPr id="241" name="Rechte verbindingslijn 240">
            <a:extLst>
              <a:ext uri="{FF2B5EF4-FFF2-40B4-BE49-F238E27FC236}">
                <a16:creationId xmlns:a16="http://schemas.microsoft.com/office/drawing/2014/main" id="{63F6E787-5687-4A6E-88BD-CF22F0507BCA}"/>
              </a:ext>
            </a:extLst>
          </p:cNvPr>
          <p:cNvCxnSpPr>
            <a:cxnSpLocks/>
          </p:cNvCxnSpPr>
          <p:nvPr/>
        </p:nvCxnSpPr>
        <p:spPr>
          <a:xfrm>
            <a:off x="8645812" y="1817823"/>
            <a:ext cx="2903228" cy="3461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chte verbindingslijn 241">
            <a:extLst>
              <a:ext uri="{FF2B5EF4-FFF2-40B4-BE49-F238E27FC236}">
                <a16:creationId xmlns:a16="http://schemas.microsoft.com/office/drawing/2014/main" id="{B796D7E8-533C-474F-8521-4E6DADB97BEB}"/>
              </a:ext>
            </a:extLst>
          </p:cNvPr>
          <p:cNvCxnSpPr>
            <a:cxnSpLocks/>
          </p:cNvCxnSpPr>
          <p:nvPr/>
        </p:nvCxnSpPr>
        <p:spPr>
          <a:xfrm flipH="1">
            <a:off x="8774124" y="1773817"/>
            <a:ext cx="2774916" cy="3462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3">
            <a:extLst>
              <a:ext uri="{FF2B5EF4-FFF2-40B4-BE49-F238E27FC236}">
                <a16:creationId xmlns:a16="http://schemas.microsoft.com/office/drawing/2014/main" id="{852445CD-8C16-42DC-BFBE-E7A5E0BDA5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C3562-ED89-42B4-9D41-BAF6A761D8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3">
            <a:extLst>
              <a:ext uri="{FF2B5EF4-FFF2-40B4-BE49-F238E27FC236}">
                <a16:creationId xmlns:a16="http://schemas.microsoft.com/office/drawing/2014/main" id="{9BE0D172-98E8-47F1-A997-71809624A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702" y="59152"/>
            <a:ext cx="1313090" cy="1184274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4852"/>
            <a:ext cx="3682848" cy="591013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  <a:ea typeface="Roboto Light" pitchFamily="2" charset="0"/>
              </a:rPr>
              <a:t>AI Solution</a:t>
            </a:r>
            <a:endParaRPr lang="en-US" sz="3600" dirty="0">
              <a:solidFill>
                <a:schemeClr val="bg1"/>
              </a:solidFill>
              <a:latin typeface="+mj-lt"/>
              <a:ea typeface="Roboto Light" pitchFamily="2" charset="0"/>
            </a:endParaRPr>
          </a:p>
        </p:txBody>
      </p:sp>
      <p:pic>
        <p:nvPicPr>
          <p:cNvPr id="135" name="Afbeelding 134">
            <a:extLst>
              <a:ext uri="{FF2B5EF4-FFF2-40B4-BE49-F238E27FC236}">
                <a16:creationId xmlns:a16="http://schemas.microsoft.com/office/drawing/2014/main" id="{07335C55-1C06-406E-8FE8-62219E7C5D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25" y="2189065"/>
            <a:ext cx="2970577" cy="2530319"/>
          </a:xfrm>
          <a:prstGeom prst="rect">
            <a:avLst/>
          </a:prstGeom>
        </p:spPr>
      </p:pic>
      <p:pic>
        <p:nvPicPr>
          <p:cNvPr id="189" name="Afbeelding 188">
            <a:extLst>
              <a:ext uri="{FF2B5EF4-FFF2-40B4-BE49-F238E27FC236}">
                <a16:creationId xmlns:a16="http://schemas.microsoft.com/office/drawing/2014/main" id="{4C241409-8CA8-467A-B112-8EE120BBDA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336" y="2230955"/>
            <a:ext cx="3866874" cy="2488429"/>
          </a:xfrm>
          <a:prstGeom prst="rect">
            <a:avLst/>
          </a:prstGeom>
        </p:spPr>
      </p:pic>
      <p:sp>
        <p:nvSpPr>
          <p:cNvPr id="235" name="Rechthoek 234">
            <a:extLst>
              <a:ext uri="{FF2B5EF4-FFF2-40B4-BE49-F238E27FC236}">
                <a16:creationId xmlns:a16="http://schemas.microsoft.com/office/drawing/2014/main" id="{8C331A0D-6370-4816-9481-949BE59286BF}"/>
              </a:ext>
            </a:extLst>
          </p:cNvPr>
          <p:cNvSpPr/>
          <p:nvPr/>
        </p:nvSpPr>
        <p:spPr>
          <a:xfrm>
            <a:off x="561896" y="1482441"/>
            <a:ext cx="4787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ABEB"/>
                </a:solidFill>
                <a:latin typeface="+mj-lt"/>
                <a:ea typeface="Roboto Light" pitchFamily="2" charset="0"/>
                <a:sym typeface="Roboto"/>
              </a:rPr>
              <a:t>Multi-objective Bayesian Optimization</a:t>
            </a:r>
            <a:endParaRPr lang="en-GB" sz="2400" dirty="0">
              <a:latin typeface="+mj-lt"/>
            </a:endParaRPr>
          </a:p>
        </p:txBody>
      </p:sp>
      <p:sp>
        <p:nvSpPr>
          <p:cNvPr id="238" name="Rechthoek 237">
            <a:extLst>
              <a:ext uri="{FF2B5EF4-FFF2-40B4-BE49-F238E27FC236}">
                <a16:creationId xmlns:a16="http://schemas.microsoft.com/office/drawing/2014/main" id="{F8278E0F-65BE-44B5-BE3D-B3A59E43E09F}"/>
              </a:ext>
            </a:extLst>
          </p:cNvPr>
          <p:cNvSpPr/>
          <p:nvPr/>
        </p:nvSpPr>
        <p:spPr>
          <a:xfrm>
            <a:off x="715369" y="4913894"/>
            <a:ext cx="2431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ABEB"/>
                </a:solidFill>
                <a:latin typeface="+mj-lt"/>
                <a:ea typeface="Roboto Light" pitchFamily="2" charset="0"/>
                <a:cs typeface="Roboto"/>
                <a:sym typeface="Roboto"/>
              </a:rPr>
              <a:t>Why does it work?</a:t>
            </a:r>
            <a:endParaRPr lang="en-GB" sz="2400" dirty="0">
              <a:latin typeface="+mj-lt"/>
            </a:endParaRP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41EBCD58-1CD4-4325-A40D-536609EF91D2}"/>
              </a:ext>
            </a:extLst>
          </p:cNvPr>
          <p:cNvSpPr/>
          <p:nvPr/>
        </p:nvSpPr>
        <p:spPr>
          <a:xfrm>
            <a:off x="1568602" y="5605024"/>
            <a:ext cx="9198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AI  models the parameter space and can </a:t>
            </a:r>
            <a:r>
              <a:rPr lang="en-GB" b="1" dirty="0">
                <a:latin typeface="+mj-lt"/>
              </a:rPr>
              <a:t>suggest ‘intelligently’ the next points to simulate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677582-BA6D-455E-8E9B-8147B7D171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398" y="1989880"/>
            <a:ext cx="2970577" cy="2970577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FE34C06F-278D-4137-9D99-571B7FBB2DAB}"/>
              </a:ext>
            </a:extLst>
          </p:cNvPr>
          <p:cNvSpPr/>
          <p:nvPr/>
        </p:nvSpPr>
        <p:spPr>
          <a:xfrm>
            <a:off x="1539548" y="6021369"/>
            <a:ext cx="9883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Commercially available as a service offered by several companies (e.g. </a:t>
            </a:r>
            <a:r>
              <a:rPr lang="en-GB" dirty="0" err="1">
                <a:latin typeface="+mj-lt"/>
              </a:rPr>
              <a:t>SigOpt</a:t>
            </a:r>
            <a:r>
              <a:rPr lang="en-GB" dirty="0">
                <a:latin typeface="+mj-lt"/>
              </a:rPr>
              <a:t>), but limited usability…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70C1F0-2B10-4049-AE03-55D26BCC7D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897DD60-848E-4B8E-A676-9E886612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0963"/>
            <a:ext cx="6779942" cy="461665"/>
          </a:xfrm>
          <a:solidFill>
            <a:schemeClr val="tx1">
              <a:alpha val="5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Multi-objective Bayesian Optimization</a:t>
            </a:r>
            <a:endParaRPr lang="en-US" sz="36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677582-BA6D-455E-8E9B-8147B7D17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40" y="1339038"/>
            <a:ext cx="5597780" cy="18950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61CF67-EE73-4446-BA55-8107A3C77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350" y="4203118"/>
            <a:ext cx="3930619" cy="2631687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6516FBD-BB3B-4E72-B122-B88B7159D74E}"/>
              </a:ext>
            </a:extLst>
          </p:cNvPr>
          <p:cNvCxnSpPr/>
          <p:nvPr/>
        </p:nvCxnSpPr>
        <p:spPr>
          <a:xfrm flipH="1">
            <a:off x="6060688" y="1817649"/>
            <a:ext cx="14385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F769D7ED-FD9D-4912-8555-832949F8D132}"/>
              </a:ext>
            </a:extLst>
          </p:cNvPr>
          <p:cNvSpPr/>
          <p:nvPr/>
        </p:nvSpPr>
        <p:spPr>
          <a:xfrm>
            <a:off x="7779005" y="1632983"/>
            <a:ext cx="4183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Each dot represent a single simulation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0E3989E-652B-4B05-9B49-0CC51B3C1B25}"/>
              </a:ext>
            </a:extLst>
          </p:cNvPr>
          <p:cNvCxnSpPr>
            <a:cxnSpLocks/>
          </p:cNvCxnSpPr>
          <p:nvPr/>
        </p:nvCxnSpPr>
        <p:spPr>
          <a:xfrm flipV="1">
            <a:off x="2977376" y="3429000"/>
            <a:ext cx="0" cy="663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E382B4E1-D789-40A1-8F82-D5FE268AF5FA}"/>
              </a:ext>
            </a:extLst>
          </p:cNvPr>
          <p:cNvSpPr/>
          <p:nvPr/>
        </p:nvSpPr>
        <p:spPr>
          <a:xfrm>
            <a:off x="1080324" y="3445790"/>
            <a:ext cx="189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Suggest </a:t>
            </a:r>
            <a:b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new simulations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9A0BB004-2E9A-4BD9-8247-01CD346E4C91}"/>
              </a:ext>
            </a:extLst>
          </p:cNvPr>
          <p:cNvCxnSpPr>
            <a:cxnSpLocks/>
          </p:cNvCxnSpPr>
          <p:nvPr/>
        </p:nvCxnSpPr>
        <p:spPr>
          <a:xfrm>
            <a:off x="4200295" y="3429000"/>
            <a:ext cx="0" cy="61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D00DA45B-F8D8-49D7-BD68-8F6DA60E37A7}"/>
              </a:ext>
            </a:extLst>
          </p:cNvPr>
          <p:cNvSpPr/>
          <p:nvPr/>
        </p:nvSpPr>
        <p:spPr>
          <a:xfrm>
            <a:off x="4402968" y="3423514"/>
            <a:ext cx="278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Update </a:t>
            </a:r>
            <a:b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landscape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EB2D2C7-40EE-4371-A1A4-E5F51B8C70A4}"/>
              </a:ext>
            </a:extLst>
          </p:cNvPr>
          <p:cNvSpPr/>
          <p:nvPr/>
        </p:nvSpPr>
        <p:spPr>
          <a:xfrm>
            <a:off x="6635132" y="2188538"/>
            <a:ext cx="616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Dark green zones indicate higher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Simulations are clustered around the interesting regions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FF32D5A-CB87-4DD6-AC62-0121ECCD04B2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700970" y="5261889"/>
            <a:ext cx="395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94B41B94-53D5-4447-A485-BC4FE38E329C}"/>
              </a:ext>
            </a:extLst>
          </p:cNvPr>
          <p:cNvSpPr/>
          <p:nvPr/>
        </p:nvSpPr>
        <p:spPr>
          <a:xfrm>
            <a:off x="6096000" y="5077223"/>
            <a:ext cx="4183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“Probability of Improvement”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6A0CE8B-2310-453F-888F-29CED9A39177}"/>
              </a:ext>
            </a:extLst>
          </p:cNvPr>
          <p:cNvSpPr/>
          <p:nvPr/>
        </p:nvSpPr>
        <p:spPr>
          <a:xfrm>
            <a:off x="6024792" y="5713101"/>
            <a:ext cx="616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Trade-off between exploration and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Can reduce amount of simulations by factor 10 or 100</a:t>
            </a:r>
          </a:p>
        </p:txBody>
      </p:sp>
      <p:pic>
        <p:nvPicPr>
          <p:cNvPr id="16" name="Afbeelding 3">
            <a:extLst>
              <a:ext uri="{FF2B5EF4-FFF2-40B4-BE49-F238E27FC236}">
                <a16:creationId xmlns:a16="http://schemas.microsoft.com/office/drawing/2014/main" id="{45EAEB8D-149E-43B7-8C22-19F2FF94A5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201" y="126348"/>
            <a:ext cx="1104354" cy="9960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794FD2-AB28-4CFD-B0E1-EBB07D6BA8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6491713"/>
            <a:ext cx="1432856" cy="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/>
      <p:bldP spid="26" grpId="0"/>
      <p:bldP spid="30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Macintosh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Roboto</vt:lpstr>
      <vt:lpstr>Roboto Light</vt:lpstr>
      <vt:lpstr>Kantoorthema</vt:lpstr>
      <vt:lpstr>PowerPoint Presentation</vt:lpstr>
      <vt:lpstr>Data-efficient optimization of 3D printing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Get in touch!</vt:lpstr>
    </vt:vector>
  </TitlesOfParts>
  <Company>UGent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 use case&gt;</dc:title>
  <dc:creator>Beatrice De Keyzer</dc:creator>
  <cp:lastModifiedBy>Simon Robbrecht</cp:lastModifiedBy>
  <cp:revision>64</cp:revision>
  <dcterms:created xsi:type="dcterms:W3CDTF">2019-08-30T06:57:48Z</dcterms:created>
  <dcterms:modified xsi:type="dcterms:W3CDTF">2019-09-25T11:50:38Z</dcterms:modified>
</cp:coreProperties>
</file>