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70" r:id="rId2"/>
  </p:sldMasterIdLst>
  <p:notesMasterIdLst>
    <p:notesMasterId r:id="rId12"/>
  </p:notesMasterIdLst>
  <p:sldIdLst>
    <p:sldId id="263" r:id="rId3"/>
    <p:sldId id="268" r:id="rId4"/>
    <p:sldId id="843" r:id="rId5"/>
    <p:sldId id="296" r:id="rId6"/>
    <p:sldId id="844" r:id="rId7"/>
    <p:sldId id="845" r:id="rId8"/>
    <p:sldId id="848" r:id="rId9"/>
    <p:sldId id="846" r:id="rId10"/>
    <p:sldId id="304" r:id="rId11"/>
  </p:sldIdLst>
  <p:sldSz cx="9144000" cy="5143500" type="screen16x9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ossens, Karolien" initials="GK" lastIdx="8" clrIdx="0"/>
  <p:cmAuthor id="2" name="Todts, Christiaan" initials="TC" lastIdx="2" clrIdx="2">
    <p:extLst>
      <p:ext uri="{19B8F6BF-5375-455C-9EA6-DF929625EA0E}">
        <p15:presenceInfo xmlns:p15="http://schemas.microsoft.com/office/powerpoint/2012/main" userId="S-1-5-21-3662605696-431538287-2476864782-28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48"/>
    <a:srgbClr val="D10074"/>
    <a:srgbClr val="E37222"/>
    <a:srgbClr val="535353"/>
    <a:srgbClr val="007AC9"/>
    <a:srgbClr val="002776"/>
    <a:srgbClr val="9CDCD9"/>
    <a:srgbClr val="3F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87289" autoAdjust="0"/>
  </p:normalViewPr>
  <p:slideViewPr>
    <p:cSldViewPr snapToGrid="0" snapToObjects="1">
      <p:cViewPr varScale="1">
        <p:scale>
          <a:sx n="143" d="100"/>
          <a:sy n="143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37B21-5A44-584D-BD09-F38CB53E82B1}" type="datetimeFigureOut">
              <a:rPr lang="nl-BE" smtClean="0"/>
              <a:t>13/06/19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E54BD-4699-DD40-9EAF-99EED244CE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6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C9448-D8DF-244E-9F8B-B97CE94FF9DC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58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300" dirty="0">
                <a:solidFill>
                  <a:srgbClr val="2F2F2E"/>
                </a:solidFill>
              </a:rPr>
              <a:t>Digitalisering </a:t>
            </a:r>
            <a:r>
              <a:rPr lang="nl-NL" sz="2300" dirty="0"/>
              <a:t>is de motor achter de vierde industriële revolutie</a:t>
            </a:r>
            <a:endParaRPr lang="nl-NL" sz="2500" dirty="0"/>
          </a:p>
          <a:p>
            <a:r>
              <a:rPr lang="nl-NL" sz="2500" dirty="0"/>
              <a:t>&gt; </a:t>
            </a:r>
            <a:r>
              <a:rPr lang="nl-NL" sz="1900" dirty="0"/>
              <a:t>met impact op vele maatschappelijke en economische domeinen</a:t>
            </a:r>
          </a:p>
          <a:p>
            <a:r>
              <a:rPr lang="nl-NL" sz="1900" dirty="0"/>
              <a:t>&gt; vraagt transformatie van zowel de arbeidsmarkt als productieprocessen, …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1900" dirty="0"/>
              <a:t>brengt ethische, legale en andere vraagstukken met zich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nl-NL" sz="19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sz="1900" dirty="0"/>
              <a:t>Digitaliseringsagenda’s binnen VLAIO op vlak van AI, CS, VR, PM (gepersonaliseerde geneeskunde), smart </a:t>
            </a:r>
            <a:r>
              <a:rPr lang="nl-NL" sz="1900" dirty="0" err="1"/>
              <a:t>cities</a:t>
            </a:r>
            <a:r>
              <a:rPr lang="nl-NL" sz="1900" dirty="0"/>
              <a:t>, autonoom rijden, </a:t>
            </a:r>
            <a:r>
              <a:rPr lang="nl-NL" sz="1900" dirty="0" err="1"/>
              <a:t>datagedreven</a:t>
            </a:r>
            <a:r>
              <a:rPr lang="nl-NL" sz="1900" dirty="0"/>
              <a:t> werken gekoppeld aan water, detailhandel, …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037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6243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151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het versterken van top AI/CS-strategisch basisonderzoek in Vlaanderen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investeert in bestaande sterktes in Vlaanderen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internationaal erkend voor resultaten en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demonstratoren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genereert een competitief voordeel in geselecteerde AI/CS disciplines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leidt tot een duurzaam leiderschap in de 4</a:t>
            </a:r>
            <a:r>
              <a:rPr kumimoji="0" lang="nl-NL" sz="1200" b="0" i="0" u="none" strike="noStrike" kern="1200" cap="none" spc="0" normalizeH="0" baseline="3000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industriële revolutie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268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2. implementatie in het Vlaamse bedrijfsleven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beoogt een heldere gecoördineerde inzet van het VLAIO-instrumentarium in overleg met de stakeholders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bereikt een breed scala aan actoren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leidt tot een hogere maturiteit van het bedrijfsleven inzake digitalisering en AI en CS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4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70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3. flankerend beleid gericht op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bewust-making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 opleiding en ethische omkadering</a:t>
            </a: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2F2F2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wordt ondersteund door een kenniscentrum Data &amp; Maatschappij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versterkt de kennisbasis voor AI en CS-toepassingen in Vlaanderen, zowel bij de bredere bevolking als in het bedrijfsleven (incl. zorg)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DE54BD-4699-DD40-9EAF-99EED244CE3C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005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468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E88981-6B68-B149-8A88-2F34EA6C1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186" y="905893"/>
            <a:ext cx="2323813" cy="905893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5306D2C2-901E-D34A-BA20-02F0F78228A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0916" y="1152762"/>
            <a:ext cx="5320333" cy="179070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10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331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EKSTSLIDE (titel boven +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3" name="Tijdelijke aanduiding voor tekst 4">
            <a:extLst>
              <a:ext uri="{FF2B5EF4-FFF2-40B4-BE49-F238E27FC236}">
                <a16:creationId xmlns:a16="http://schemas.microsoft.com/office/drawing/2014/main" id="{D7E9FAB7-9770-424C-9513-3980BA23BB0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799534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8000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EKSTLIDE (tekst links + beeld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572000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95720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EKSTLIDE (tekst rechts + beeld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8EB865A-83CF-BE40-9441-6A22E8563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6" name="Tijdelijke aanduiding voor afbeelding 8">
            <a:extLst>
              <a:ext uri="{FF2B5EF4-FFF2-40B4-BE49-F238E27FC236}">
                <a16:creationId xmlns:a16="http://schemas.microsoft.com/office/drawing/2014/main" id="{28834C2F-D4D2-F84E-AB9B-8484E82F57FB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303029" y="1361601"/>
            <a:ext cx="4283241" cy="2918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E38BDBCA-38FC-7E40-8AC2-3C46ADC482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32151" y="1361601"/>
            <a:ext cx="4027670" cy="291830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/>
              <a:t>Calibri antraciet grijs, 20 pt</a:t>
            </a:r>
          </a:p>
          <a:p>
            <a:pPr lvl="1"/>
            <a:r>
              <a:rPr lang="nl-BE" dirty="0"/>
              <a:t>Calibri, antractiet grijs, 18 pt</a:t>
            </a:r>
          </a:p>
          <a:p>
            <a:pPr lvl="2"/>
            <a:r>
              <a:rPr lang="nl-BE" dirty="0"/>
              <a:t>Calibri, antraciet grijs, 16 pt </a:t>
            </a:r>
          </a:p>
        </p:txBody>
      </p:sp>
    </p:spTree>
    <p:extLst>
      <p:ext uri="{BB962C8B-B14F-4D97-AF65-F5344CB8AC3E}">
        <p14:creationId xmlns:p14="http://schemas.microsoft.com/office/powerpoint/2010/main" val="192087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_TEKSTLIDE (drie kolommen + achtergro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6" name="Tijdelijke aanduiding voor tekst 4">
            <a:extLst>
              <a:ext uri="{FF2B5EF4-FFF2-40B4-BE49-F238E27FC236}">
                <a16:creationId xmlns:a16="http://schemas.microsoft.com/office/drawing/2014/main" id="{96CD30C3-DC28-400C-A49E-176E63724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938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4" name="Tijdelijke aanduiding voor tekst 4">
            <a:extLst>
              <a:ext uri="{FF2B5EF4-FFF2-40B4-BE49-F238E27FC236}">
                <a16:creationId xmlns:a16="http://schemas.microsoft.com/office/drawing/2014/main" id="{5D8FA13E-AFF2-4085-9D73-2E417BF6CC8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67000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  <p:sp>
        <p:nvSpPr>
          <p:cNvPr id="15" name="Tijdelijke aanduiding voor tekst 4">
            <a:extLst>
              <a:ext uri="{FF2B5EF4-FFF2-40B4-BE49-F238E27FC236}">
                <a16:creationId xmlns:a16="http://schemas.microsoft.com/office/drawing/2014/main" id="{B77492B6-1416-4A63-9386-FA96B47E285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45241" y="1361601"/>
            <a:ext cx="2610000" cy="2918300"/>
          </a:xfrm>
          <a:prstGeom prst="rect">
            <a:avLst/>
          </a:prstGeom>
          <a:solidFill>
            <a:srgbClr val="00B050">
              <a:alpha val="4000"/>
            </a:srgbClr>
          </a:solidFill>
        </p:spPr>
        <p:txBody>
          <a:bodyPr lIns="0" tIns="0" rIns="0" bIns="0"/>
          <a:lstStyle>
            <a:lvl1pPr>
              <a:defRPr sz="1600">
                <a:solidFill>
                  <a:srgbClr val="535353"/>
                </a:solidFill>
              </a:defRPr>
            </a:lvl1pPr>
            <a:lvl2pPr>
              <a:defRPr sz="1800">
                <a:solidFill>
                  <a:srgbClr val="535353"/>
                </a:solidFill>
              </a:defRPr>
            </a:lvl2pPr>
            <a:lvl3pPr>
              <a:defRPr sz="1600">
                <a:solidFill>
                  <a:srgbClr val="535353"/>
                </a:solidFill>
              </a:defRPr>
            </a:lvl3pPr>
          </a:lstStyle>
          <a:p>
            <a:r>
              <a:rPr lang="nl-BE" dirty="0" err="1"/>
              <a:t>Calibri</a:t>
            </a:r>
            <a:r>
              <a:rPr lang="nl-BE" dirty="0"/>
              <a:t> antraciet grijs, 16 </a:t>
            </a:r>
            <a:r>
              <a:rPr lang="nl-BE" dirty="0" err="1"/>
              <a:t>pt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99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_beeld + titel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EB4615F5-6B99-134B-BA14-F885568F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_beeld + titel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8699D37E-75D0-9F40-A620-6BB95212E2C7}"/>
              </a:ext>
            </a:extLst>
          </p:cNvPr>
          <p:cNvGrpSpPr/>
          <p:nvPr userDrawn="1"/>
        </p:nvGrpSpPr>
        <p:grpSpPr>
          <a:xfrm>
            <a:off x="-1" y="4565270"/>
            <a:ext cx="9150030" cy="578233"/>
            <a:chOff x="0" y="0"/>
            <a:chExt cx="9150029" cy="578232"/>
          </a:xfrm>
        </p:grpSpPr>
        <p:sp>
          <p:nvSpPr>
            <p:cNvPr id="9" name="Handmatige invoer 1">
              <a:extLst>
                <a:ext uri="{FF2B5EF4-FFF2-40B4-BE49-F238E27FC236}">
                  <a16:creationId xmlns:a16="http://schemas.microsoft.com/office/drawing/2014/main" id="{A96ED7FB-0853-624B-8178-A2FDD80EE631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" name="Afbeelding 8" descr="Afbeelding 8">
              <a:extLst>
                <a:ext uri="{FF2B5EF4-FFF2-40B4-BE49-F238E27FC236}">
                  <a16:creationId xmlns:a16="http://schemas.microsoft.com/office/drawing/2014/main" id="{0E35ABCC-37C2-2141-9CDE-72D6F843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0C6DC67E-A4A8-8046-9F48-8618BD576C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Title Text">
            <a:extLst>
              <a:ext uri="{FF2B5EF4-FFF2-40B4-BE49-F238E27FC236}">
                <a16:creationId xmlns:a16="http://schemas.microsoft.com/office/drawing/2014/main" id="{878582A4-FFFA-4997-8F8D-897F84FF341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09380" y="851820"/>
            <a:ext cx="7241994" cy="1790701"/>
          </a:xfrm>
          <a:prstGeom prst="rect">
            <a:avLst/>
          </a:prstGeom>
        </p:spPr>
        <p:txBody>
          <a:bodyPr lIns="0" tIns="0" rIns="0" bIns="0" anchor="b"/>
          <a:lstStyle>
            <a:lvl1pPr marL="0" indent="-215999"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4F59F970-9325-4A64-BCC3-0C171A52AF7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09380" y="2661606"/>
            <a:ext cx="5945630" cy="720000"/>
          </a:xfrm>
          <a:prstGeom prst="rect">
            <a:avLst/>
          </a:prstGeom>
        </p:spPr>
        <p:txBody>
          <a:bodyPr lIns="0" tIns="0" rIns="0" bIns="46800"/>
          <a:lstStyle>
            <a:lvl1pPr marL="0" indent="0">
              <a:buSzTx/>
              <a:buFontTx/>
              <a:buNone/>
              <a:defRPr sz="2000" b="1">
                <a:solidFill>
                  <a:srgbClr val="009B48"/>
                </a:solidFill>
                <a:latin typeface="+mn-lt"/>
              </a:defRPr>
            </a:lvl1pPr>
            <a:lvl2pPr marL="0" indent="342900">
              <a:buSzTx/>
              <a:buFontTx/>
              <a:buNone/>
              <a:defRPr sz="1800" b="0">
                <a:solidFill>
                  <a:srgbClr val="009B48"/>
                </a:solidFill>
                <a:latin typeface="+mn-lt"/>
              </a:defRPr>
            </a:lvl2pPr>
            <a:lvl3pPr marL="0" indent="685800">
              <a:buSzTx/>
              <a:buFontTx/>
              <a:buNone/>
              <a:defRPr sz="1500" b="0">
                <a:solidFill>
                  <a:srgbClr val="009B48"/>
                </a:solidFill>
                <a:latin typeface="+mn-lt"/>
              </a:defRPr>
            </a:lvl3pPr>
            <a:lvl4pPr marL="0" indent="1028700">
              <a:buSzTx/>
              <a:buFontTx/>
              <a:buNone/>
              <a:defRPr sz="1400" b="0">
                <a:solidFill>
                  <a:srgbClr val="009B48"/>
                </a:solidFill>
                <a:latin typeface="+mn-lt"/>
              </a:defRPr>
            </a:lvl4pPr>
            <a:lvl5pPr marL="0" indent="1371600">
              <a:buSzTx/>
              <a:buFontTx/>
              <a:buNone/>
              <a:defRPr sz="1200" b="0">
                <a:solidFill>
                  <a:srgbClr val="009B48"/>
                </a:solidFill>
                <a:latin typeface="+mn-l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3603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49CC4DC-4FD8-604D-B7F4-174F1AFBCF81}"/>
              </a:ext>
            </a:extLst>
          </p:cNvPr>
          <p:cNvSpPr/>
          <p:nvPr userDrawn="1"/>
        </p:nvSpPr>
        <p:spPr>
          <a:xfrm>
            <a:off x="309380" y="1400589"/>
            <a:ext cx="673769" cy="673769"/>
          </a:xfrm>
          <a:prstGeom prst="rect">
            <a:avLst/>
          </a:pr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B06AFD8-B952-B844-9AB4-8069EDFC23BD}"/>
              </a:ext>
            </a:extLst>
          </p:cNvPr>
          <p:cNvSpPr/>
          <p:nvPr userDrawn="1"/>
        </p:nvSpPr>
        <p:spPr>
          <a:xfrm>
            <a:off x="309380" y="2750074"/>
            <a:ext cx="673769" cy="673769"/>
          </a:xfrm>
          <a:prstGeom prst="rect">
            <a:avLst/>
          </a:prstGeom>
          <a:solidFill>
            <a:srgbClr val="E37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FC865BCF-F6A3-B346-9C14-7BF5AB89533D}"/>
              </a:ext>
            </a:extLst>
          </p:cNvPr>
          <p:cNvSpPr/>
          <p:nvPr userDrawn="1"/>
        </p:nvSpPr>
        <p:spPr>
          <a:xfrm>
            <a:off x="309380" y="3639782"/>
            <a:ext cx="673769" cy="673769"/>
          </a:xfrm>
          <a:prstGeom prst="rect">
            <a:avLst/>
          </a:prstGeom>
          <a:solidFill>
            <a:srgbClr val="9C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C7CFEF1-F92A-1E49-9083-FE05CE62B031}"/>
              </a:ext>
            </a:extLst>
          </p:cNvPr>
          <p:cNvSpPr/>
          <p:nvPr userDrawn="1"/>
        </p:nvSpPr>
        <p:spPr>
          <a:xfrm>
            <a:off x="2502565" y="2750074"/>
            <a:ext cx="673769" cy="67376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AD9A5DD-96C6-F841-A2A0-E212C2052784}"/>
              </a:ext>
            </a:extLst>
          </p:cNvPr>
          <p:cNvSpPr/>
          <p:nvPr userDrawn="1"/>
        </p:nvSpPr>
        <p:spPr>
          <a:xfrm>
            <a:off x="4695750" y="2750074"/>
            <a:ext cx="673769" cy="673769"/>
          </a:xfrm>
          <a:prstGeom prst="rect">
            <a:avLst/>
          </a:pr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B6AF4591-5620-BF4B-8F02-A3A805391724}"/>
              </a:ext>
            </a:extLst>
          </p:cNvPr>
          <p:cNvSpPr/>
          <p:nvPr userDrawn="1"/>
        </p:nvSpPr>
        <p:spPr>
          <a:xfrm>
            <a:off x="2502564" y="3639782"/>
            <a:ext cx="673769" cy="673769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B92675A1-8C01-7449-B812-A8B7C7FB4AB1}"/>
              </a:ext>
            </a:extLst>
          </p:cNvPr>
          <p:cNvSpPr/>
          <p:nvPr userDrawn="1"/>
        </p:nvSpPr>
        <p:spPr>
          <a:xfrm>
            <a:off x="4695748" y="3639782"/>
            <a:ext cx="673769" cy="673769"/>
          </a:xfrm>
          <a:prstGeom prst="rect">
            <a:avLst/>
          </a:prstGeom>
          <a:solidFill>
            <a:srgbClr val="007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313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hthoek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xfrm>
            <a:off x="570600" y="1180800"/>
            <a:ext cx="8002800" cy="28656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 b="1" cap="all">
                <a:solidFill>
                  <a:srgbClr val="FFFFFF"/>
                </a:solidFill>
              </a:defRPr>
            </a:lvl1pPr>
            <a:lvl2pPr marL="461249" indent="-281249">
              <a:buFontTx/>
              <a:defRPr sz="2500" b="0" cap="all">
                <a:solidFill>
                  <a:srgbClr val="FFFFFF"/>
                </a:solidFill>
              </a:defRPr>
            </a:lvl2pPr>
            <a:lvl3pPr marL="681428" indent="-321428">
              <a:buFontTx/>
              <a:defRPr sz="2500" b="0" cap="all">
                <a:solidFill>
                  <a:srgbClr val="FFFFFF"/>
                </a:solidFill>
              </a:defRPr>
            </a:lvl3pPr>
            <a:lvl4pPr marL="886153" indent="-346153">
              <a:buFontTx/>
              <a:defRPr sz="2500" b="0" cap="all">
                <a:solidFill>
                  <a:srgbClr val="FFFFFF"/>
                </a:solidFill>
              </a:defRPr>
            </a:lvl4pPr>
            <a:lvl5pPr marL="1066153" indent="-346153">
              <a:buFontTx/>
              <a:defRPr sz="2500" b="0" cap="all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7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257" y="4762799"/>
            <a:ext cx="2008632" cy="3056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50478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a_ziz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7289FFD-DB2D-7D47-B255-7925EF629602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65AD9706-0929-194C-9AEC-605D2663D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Vrije vorm 22">
            <a:extLst>
              <a:ext uri="{FF2B5EF4-FFF2-40B4-BE49-F238E27FC236}">
                <a16:creationId xmlns:a16="http://schemas.microsoft.com/office/drawing/2014/main" id="{FC2031AC-1FD1-C94F-89F4-4615CD901376}"/>
              </a:ext>
            </a:extLst>
          </p:cNvPr>
          <p:cNvSpPr/>
          <p:nvPr userDrawn="1"/>
        </p:nvSpPr>
        <p:spPr>
          <a:xfrm>
            <a:off x="-3600" y="-360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650487-01D4-3840-B12F-B0CCDA16E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236481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b_beeld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E6BF6BA-1B4F-0241-BD50-3FD14E19DC2E}"/>
              </a:ext>
            </a:extLst>
          </p:cNvPr>
          <p:cNvSpPr/>
          <p:nvPr userDrawn="1"/>
        </p:nvSpPr>
        <p:spPr>
          <a:xfrm>
            <a:off x="0" y="-45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8702F2F7-4C93-4BBD-9FF2-D81B3C8FD5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23449" y="-20250"/>
            <a:ext cx="6120551" cy="5184000"/>
          </a:xfrm>
          <a:custGeom>
            <a:avLst/>
            <a:gdLst>
              <a:gd name="connsiteX0" fmla="*/ 0 w 6120551"/>
              <a:gd name="connsiteY0" fmla="*/ 0 h 5184000"/>
              <a:gd name="connsiteX1" fmla="*/ 6120551 w 6120551"/>
              <a:gd name="connsiteY1" fmla="*/ 0 h 5184000"/>
              <a:gd name="connsiteX2" fmla="*/ 6120551 w 6120551"/>
              <a:gd name="connsiteY2" fmla="*/ 5184000 h 5184000"/>
              <a:gd name="connsiteX3" fmla="*/ 1196820 w 6120551"/>
              <a:gd name="connsiteY3" fmla="*/ 5184000 h 51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0551" h="5184000">
                <a:moveTo>
                  <a:pt x="0" y="0"/>
                </a:moveTo>
                <a:lnTo>
                  <a:pt x="6120551" y="0"/>
                </a:lnTo>
                <a:lnTo>
                  <a:pt x="6120551" y="5184000"/>
                </a:lnTo>
                <a:lnTo>
                  <a:pt x="1196820" y="5184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Het pictogram om een afbeelding toe te voegen staat achter het tweede titelbalkje. </a:t>
            </a:r>
            <a:b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B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Schuif het naar rechts om op het pictogram te kunnen klikken. </a:t>
            </a:r>
          </a:p>
        </p:txBody>
      </p:sp>
      <p:sp>
        <p:nvSpPr>
          <p:cNvPr id="30" name="Vrije vorm 29">
            <a:extLst>
              <a:ext uri="{FF2B5EF4-FFF2-40B4-BE49-F238E27FC236}">
                <a16:creationId xmlns:a16="http://schemas.microsoft.com/office/drawing/2014/main" id="{52F8AB80-2E91-8A42-BAD6-88AE3248B4CD}"/>
              </a:ext>
            </a:extLst>
          </p:cNvPr>
          <p:cNvSpPr/>
          <p:nvPr userDrawn="1"/>
        </p:nvSpPr>
        <p:spPr>
          <a:xfrm>
            <a:off x="-3600" y="-2250"/>
            <a:ext cx="4219018" cy="5148000"/>
          </a:xfrm>
          <a:custGeom>
            <a:avLst/>
            <a:gdLst>
              <a:gd name="connsiteX0" fmla="*/ 0 w 4219018"/>
              <a:gd name="connsiteY0" fmla="*/ 0 h 5148000"/>
              <a:gd name="connsiteX1" fmla="*/ 43532 w 4219018"/>
              <a:gd name="connsiteY1" fmla="*/ 0 h 5148000"/>
              <a:gd name="connsiteX2" fmla="*/ 456892 w 4219018"/>
              <a:gd name="connsiteY2" fmla="*/ 0 h 5148000"/>
              <a:gd name="connsiteX3" fmla="*/ 3030509 w 4219018"/>
              <a:gd name="connsiteY3" fmla="*/ 0 h 5148000"/>
              <a:gd name="connsiteX4" fmla="*/ 4219018 w 4219018"/>
              <a:gd name="connsiteY4" fmla="*/ 5148000 h 5148000"/>
              <a:gd name="connsiteX5" fmla="*/ 43532 w 4219018"/>
              <a:gd name="connsiteY5" fmla="*/ 5148000 h 5148000"/>
              <a:gd name="connsiteX6" fmla="*/ 43532 w 4219018"/>
              <a:gd name="connsiteY6" fmla="*/ 5145750 h 5148000"/>
              <a:gd name="connsiteX7" fmla="*/ 0 w 4219018"/>
              <a:gd name="connsiteY7" fmla="*/ 514575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018" h="5148000">
                <a:moveTo>
                  <a:pt x="0" y="0"/>
                </a:moveTo>
                <a:lnTo>
                  <a:pt x="43532" y="0"/>
                </a:lnTo>
                <a:lnTo>
                  <a:pt x="456892" y="0"/>
                </a:lnTo>
                <a:lnTo>
                  <a:pt x="3030509" y="0"/>
                </a:lnTo>
                <a:lnTo>
                  <a:pt x="4219018" y="5148000"/>
                </a:lnTo>
                <a:lnTo>
                  <a:pt x="43532" y="5148000"/>
                </a:lnTo>
                <a:lnTo>
                  <a:pt x="43532" y="5145750"/>
                </a:lnTo>
                <a:lnTo>
                  <a:pt x="0" y="514575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9" descr="Afbeelding 9">
            <a:extLst>
              <a:ext uri="{FF2B5EF4-FFF2-40B4-BE49-F238E27FC236}">
                <a16:creationId xmlns:a16="http://schemas.microsoft.com/office/drawing/2014/main" id="{1D123B33-6F37-E44A-9769-4C54430932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91841E9-5870-384E-91B6-0010CB1CC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682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HOOFDSTUKSLIDEC_zigzag + be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8D972E1-A61A-E14A-A149-F8E59ED5A91D}"/>
              </a:ext>
            </a:extLst>
          </p:cNvPr>
          <p:cNvSpPr/>
          <p:nvPr userDrawn="1"/>
        </p:nvSpPr>
        <p:spPr>
          <a:xfrm>
            <a:off x="0" y="-1125"/>
            <a:ext cx="9144000" cy="514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4198B7D-DA72-174B-9787-B28BE0C7A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578" y="0"/>
            <a:ext cx="9181578" cy="5143500"/>
          </a:xfrm>
          <a:prstGeom prst="rect">
            <a:avLst/>
          </a:prstGeom>
        </p:spPr>
      </p:pic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D1DAC7B6-565A-8B4B-9E46-267F98FF06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7578" y="-2250"/>
            <a:ext cx="4207109" cy="5148000"/>
          </a:xfrm>
          <a:custGeom>
            <a:avLst/>
            <a:gdLst>
              <a:gd name="connsiteX0" fmla="*/ 0 w 4207109"/>
              <a:gd name="connsiteY0" fmla="*/ 0 h 5148000"/>
              <a:gd name="connsiteX1" fmla="*/ 3018600 w 4207109"/>
              <a:gd name="connsiteY1" fmla="*/ 0 h 5148000"/>
              <a:gd name="connsiteX2" fmla="*/ 4207109 w 4207109"/>
              <a:gd name="connsiteY2" fmla="*/ 5148000 h 5148000"/>
              <a:gd name="connsiteX3" fmla="*/ 0 w 4207109"/>
              <a:gd name="connsiteY3" fmla="*/ 5148000 h 51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109" h="5148000">
                <a:moveTo>
                  <a:pt x="0" y="0"/>
                </a:moveTo>
                <a:lnTo>
                  <a:pt x="3018600" y="0"/>
                </a:lnTo>
                <a:lnTo>
                  <a:pt x="4207109" y="5148000"/>
                </a:lnTo>
                <a:lnTo>
                  <a:pt x="0" y="514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8D412413-6DE4-3346-A57B-D0E6F35A8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8177" y="1452320"/>
            <a:ext cx="3241575" cy="657872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>
              <a:lnSpc>
                <a:spcPct val="950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Hier komt de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82DECE7-57CE-9B48-9B4C-12ABC02431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8177" y="2878034"/>
            <a:ext cx="2569853" cy="623248"/>
          </a:xfrm>
          <a:prstGeom prst="rect">
            <a:avLst/>
          </a:prstGeom>
          <a:solidFill>
            <a:srgbClr val="009B48"/>
          </a:solidFill>
        </p:spPr>
        <p:txBody>
          <a:bodyPr wrap="none" lIns="72000" tIns="0" rIns="72000" bIns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DDA882A9-1503-2944-A958-8CE0A914D3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0916" y="4375501"/>
            <a:ext cx="2662349" cy="352378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42FFFB7-82EC-6247-8350-05594AD20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8177" y="2181589"/>
            <a:ext cx="3025747" cy="623248"/>
          </a:xfrm>
          <a:prstGeom prst="rect">
            <a:avLst/>
          </a:prstGeom>
          <a:solidFill>
            <a:srgbClr val="009B48"/>
          </a:solidFill>
        </p:spPr>
        <p:txBody>
          <a:bodyPr wrap="square" lIns="72000" tIns="0" rIns="72000" bIns="0" anchor="ctr" anchorCtr="0">
            <a:spAutoFit/>
          </a:bodyPr>
          <a:lstStyle>
            <a:lvl1pPr marL="0" indent="0">
              <a:buNone/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van het</a:t>
            </a:r>
          </a:p>
        </p:txBody>
      </p:sp>
    </p:spTree>
    <p:extLst>
      <p:ext uri="{BB962C8B-B14F-4D97-AF65-F5344CB8AC3E}">
        <p14:creationId xmlns:p14="http://schemas.microsoft.com/office/powerpoint/2010/main" val="370833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3/4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FD681E3-6BB9-AF4D-A47A-8B3FC847156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D4D028-051C-0947-AA9A-D48ECFAAB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57863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46D8702-2A00-8145-954A-A6197CAAC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917" y="1152762"/>
            <a:ext cx="5320331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Clr>
                <a:schemeClr val="bg1"/>
              </a:buClr>
              <a:buNone/>
              <a:defRPr sz="3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4C2F9E-77E3-8B45-8E0E-8C2A4550E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917" y="3085067"/>
            <a:ext cx="5320331" cy="72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 typeface="Arial" charset="0"/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l-NL" dirty="0"/>
              <a:t>Klik om de ondertitelstijl van het model te bewerken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7" y="4340506"/>
            <a:ext cx="2988919" cy="454834"/>
          </a:xfrm>
          <a:prstGeom prst="rect">
            <a:avLst/>
          </a:prstGeom>
        </p:spPr>
      </p:pic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047F8A88-5636-C34D-B831-2EE7302C2F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684929" y="759222"/>
            <a:ext cx="2459071" cy="930681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Tx/>
              <a:buFont typeface="LucidaGrande" panose="020B0600040502020204" pitchFamily="34" charset="0"/>
              <a:buNone/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6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4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2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2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00000" indent="-18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Tx/>
              <a:buFont typeface="LucidaGrande" panose="020B0600040502020204" pitchFamily="34" charset="0"/>
              <a:buChar char="‣"/>
              <a:defRPr sz="135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59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6">
            <a:extLst>
              <a:ext uri="{FF2B5EF4-FFF2-40B4-BE49-F238E27FC236}">
                <a16:creationId xmlns:a16="http://schemas.microsoft.com/office/drawing/2014/main" id="{032B17D3-1D8D-B54D-8B3D-C6C165AC8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400" y="1182530"/>
            <a:ext cx="7995338" cy="31529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180000" marR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6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400" b="0">
                <a:solidFill>
                  <a:srgbClr val="000000"/>
                </a:solidFill>
              </a:defRPr>
            </a:lvl2pPr>
            <a:lvl3pPr marL="540000" marR="0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 sz="1200" b="0">
                <a:solidFill>
                  <a:srgbClr val="000000"/>
                </a:solidFill>
              </a:defRPr>
            </a:lvl3pPr>
          </a:lstStyle>
          <a:p>
            <a:pPr marL="180000" marR="0" lvl="0" indent="-1800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Tekststijl van het model bewerken</a:t>
            </a:r>
          </a:p>
          <a:p>
            <a:pPr marL="360000" marR="0" lvl="1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Tweede niveau</a:t>
            </a:r>
          </a:p>
          <a:p>
            <a:pPr marL="540000" marR="0" lvl="2" indent="-18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LucidaGrande" panose="020B0600040502020204" pitchFamily="34" charset="0"/>
              <a:buChar char="‣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2F2F2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Derde niveau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8E09-1F25-9E4A-8319-C93E62ADF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555623"/>
            <a:ext cx="7995338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80000" indent="-180000" algn="l">
              <a:lnSpc>
                <a:spcPct val="70000"/>
              </a:lnSpc>
              <a:buClr>
                <a:srgbClr val="59C1D3"/>
              </a:buClr>
              <a:defRPr sz="3200" b="1">
                <a:solidFill>
                  <a:srgbClr val="009B4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13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731">
          <p15:clr>
            <a:srgbClr val="FBAE40"/>
          </p15:clr>
        </p15:guide>
        <p15:guide id="4" orient="horz" pos="25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1BFD07-918A-468E-9D26-5207C0B97FF0}" type="datetime1">
              <a:rPr kumimoji="0" lang="nl-BE" sz="1350" b="0" i="0" u="none" strike="noStrike" kern="1200" cap="none" spc="0" normalizeH="0" baseline="0" noProof="0" smtClean="0">
                <a:ln>
                  <a:noFill/>
                </a:ln>
                <a:solidFill>
                  <a:srgbClr val="009B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13/06/19</a:t>
            </a:fld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CEE00-9CF8-4BF0-A062-5FDDC18E33AF}" type="slidenum">
              <a:rPr kumimoji="0" lang="nl-BE" sz="1350" b="0" i="0" u="none" strike="noStrike" kern="1200" cap="none" spc="0" normalizeH="0" baseline="0" noProof="0" smtClean="0">
                <a:ln>
                  <a:noFill/>
                </a:ln>
                <a:solidFill>
                  <a:srgbClr val="009B4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350" b="0" i="0" u="none" strike="noStrike" kern="1200" cap="none" spc="0" normalizeH="0" baseline="0" noProof="0">
              <a:ln>
                <a:noFill/>
              </a:ln>
              <a:solidFill>
                <a:srgbClr val="009B4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28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BE3A529-D635-C941-B5E2-36A950B626C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F53DA26-115D-424D-8283-ABA03CAE1C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0600" y="1180800"/>
            <a:ext cx="8002800" cy="2865600"/>
          </a:xfrm>
          <a:prstGeom prst="rect">
            <a:avLst/>
          </a:prstGeom>
          <a:ln w="38100">
            <a:noFill/>
          </a:ln>
        </p:spPr>
        <p:txBody>
          <a:bodyPr wrap="none" lIns="0" tIns="0" rIns="0" bIns="0" anchor="t" anchorCtr="0">
            <a:normAutofit/>
          </a:bodyPr>
          <a:lstStyle>
            <a:lvl1pPr marL="0" indent="0" algn="l">
              <a:buNone/>
              <a:defRPr sz="2500" b="1" cap="all" baseline="0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D46338-85E2-4846-AA83-F0A22EC99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57" y="4762800"/>
            <a:ext cx="2008631" cy="3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_TEKSTSLIDE_titel boven (zonder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0D22A14-9FD3-3348-A0B2-C585295D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80" y="287594"/>
            <a:ext cx="8545861" cy="468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200" b="1">
                <a:solidFill>
                  <a:srgbClr val="009B48"/>
                </a:solidFill>
                <a:latin typeface="+mn-lt"/>
              </a:defRPr>
            </a:lvl1pPr>
          </a:lstStyle>
          <a:p>
            <a:r>
              <a:rPr lang="nl-BE" dirty="0"/>
              <a:t>Calibri, groen, 32 pt, bold, bovenaan gelijnd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1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4">
            <a:extLst>
              <a:ext uri="{FF2B5EF4-FFF2-40B4-BE49-F238E27FC236}">
                <a16:creationId xmlns:a16="http://schemas.microsoft.com/office/drawing/2014/main" id="{19B11C34-65D1-0843-826B-B64570DE76E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57864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fbeelding 9" descr="Afbeelding 9">
            <a:extLst>
              <a:ext uri="{FF2B5EF4-FFF2-40B4-BE49-F238E27FC236}">
                <a16:creationId xmlns:a16="http://schemas.microsoft.com/office/drawing/2014/main" id="{8DBCB29A-7E4E-A94F-BAA6-0396071A57F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16" y="4340505"/>
            <a:ext cx="2988920" cy="454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650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93" r:id="rId5"/>
    <p:sldLayoutId id="2147483694" r:id="rId6"/>
    <p:sldLayoutId id="2147483695" r:id="rId7"/>
    <p:sldLayoutId id="214748369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baseline="0">
          <a:solidFill>
            <a:srgbClr val="00B05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B3A7DE57-522B-E44A-813C-C0EFA42A4F4A}"/>
              </a:ext>
            </a:extLst>
          </p:cNvPr>
          <p:cNvGrpSpPr/>
          <p:nvPr userDrawn="1"/>
        </p:nvGrpSpPr>
        <p:grpSpPr>
          <a:xfrm>
            <a:off x="0" y="4565266"/>
            <a:ext cx="9150031" cy="578234"/>
            <a:chOff x="0" y="-1"/>
            <a:chExt cx="9150030" cy="578233"/>
          </a:xfrm>
        </p:grpSpPr>
        <p:sp>
          <p:nvSpPr>
            <p:cNvPr id="8" name="Handmatige invoer 1">
              <a:extLst>
                <a:ext uri="{FF2B5EF4-FFF2-40B4-BE49-F238E27FC236}">
                  <a16:creationId xmlns:a16="http://schemas.microsoft.com/office/drawing/2014/main" id="{C63AB17E-98C9-5E49-BDD2-8450D95D9910}"/>
                </a:ext>
              </a:extLst>
            </p:cNvPr>
            <p:cNvSpPr/>
            <p:nvPr/>
          </p:nvSpPr>
          <p:spPr>
            <a:xfrm>
              <a:off x="0" y="-1"/>
              <a:ext cx="9150030" cy="57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695"/>
                  </a:moveTo>
                  <a:cubicBezTo>
                    <a:pt x="7236" y="10222"/>
                    <a:pt x="14364" y="3474"/>
                    <a:pt x="21600" y="0"/>
                  </a:cubicBezTo>
                  <a:cubicBezTo>
                    <a:pt x="21591" y="8058"/>
                    <a:pt x="21596" y="13542"/>
                    <a:pt x="21587" y="21600"/>
                  </a:cubicBezTo>
                  <a:lnTo>
                    <a:pt x="0" y="21600"/>
                  </a:lnTo>
                  <a:lnTo>
                    <a:pt x="0" y="13695"/>
                  </a:lnTo>
                  <a:close/>
                </a:path>
              </a:pathLst>
            </a:custGeom>
            <a:solidFill>
              <a:srgbClr val="009B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9" name="Afbeelding 8" descr="Afbeelding 8">
              <a:extLst>
                <a:ext uri="{FF2B5EF4-FFF2-40B4-BE49-F238E27FC236}">
                  <a16:creationId xmlns:a16="http://schemas.microsoft.com/office/drawing/2014/main" id="{98D656A5-59DA-0D4D-8111-4EFA7C05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257" y="197530"/>
              <a:ext cx="2008633" cy="305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49675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4" r:id="rId3"/>
    <p:sldLayoutId id="2147483674" r:id="rId4"/>
    <p:sldLayoutId id="2147483689" r:id="rId5"/>
    <p:sldLayoutId id="2147483688" r:id="rId6"/>
    <p:sldLayoutId id="2147483687" r:id="rId7"/>
    <p:sldLayoutId id="2147483671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C72AD0-EA53-9A40-967D-DD15361E7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Impulsprogramma</a:t>
            </a:r>
            <a:br>
              <a:rPr lang="nl-BE" sz="3600" dirty="0"/>
            </a:br>
            <a:r>
              <a:rPr lang="nl-BE" sz="3600" dirty="0"/>
              <a:t>Artificiële intelligentie </a:t>
            </a:r>
            <a:endParaRPr lang="nl-NL" sz="3600" dirty="0"/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0B923CA1-F021-1B40-9BA6-FF8B9492F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Hendrik Baudrez </a:t>
            </a:r>
          </a:p>
          <a:p>
            <a:r>
              <a:rPr lang="nl-BE" dirty="0"/>
              <a:t>Bedriijfsadviseur VLAIO</a:t>
            </a:r>
          </a:p>
        </p:txBody>
      </p:sp>
    </p:spTree>
    <p:extLst>
      <p:ext uri="{BB962C8B-B14F-4D97-AF65-F5344CB8AC3E}">
        <p14:creationId xmlns:p14="http://schemas.microsoft.com/office/powerpoint/2010/main" val="9807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Tijdelijke aanduiding voor afbeelding 40">
            <a:extLst>
              <a:ext uri="{FF2B5EF4-FFF2-40B4-BE49-F238E27FC236}">
                <a16:creationId xmlns:a16="http://schemas.microsoft.com/office/drawing/2014/main" id="{3FE58621-AE1F-4062-BAE9-0A58B37625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152" y="0"/>
            <a:ext cx="9144611" cy="494925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context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A2FE53-4DEC-444B-8CE6-8CCC9AC36D91}"/>
              </a:ext>
            </a:extLst>
          </p:cNvPr>
          <p:cNvGrpSpPr/>
          <p:nvPr/>
        </p:nvGrpSpPr>
        <p:grpSpPr>
          <a:xfrm>
            <a:off x="31541" y="1775038"/>
            <a:ext cx="2223947" cy="1625035"/>
            <a:chOff x="31541" y="1775038"/>
            <a:chExt cx="2223947" cy="1625035"/>
          </a:xfrm>
        </p:grpSpPr>
        <p:sp>
          <p:nvSpPr>
            <p:cNvPr id="11" name="Rechthoek 21">
              <a:extLst>
                <a:ext uri="{FF2B5EF4-FFF2-40B4-BE49-F238E27FC236}">
                  <a16:creationId xmlns:a16="http://schemas.microsoft.com/office/drawing/2014/main" id="{C8712701-B33A-447B-9A2D-52A4774C03ED}"/>
                </a:ext>
              </a:extLst>
            </p:cNvPr>
            <p:cNvSpPr/>
            <p:nvPr/>
          </p:nvSpPr>
          <p:spPr>
            <a:xfrm>
              <a:off x="31541" y="1775038"/>
              <a:ext cx="2223947" cy="1625035"/>
            </a:xfrm>
            <a:prstGeom prst="rect">
              <a:avLst/>
            </a:prstGeom>
            <a:solidFill>
              <a:srgbClr val="009B48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9" name="Tekstvak 18">
              <a:extLst>
                <a:ext uri="{FF2B5EF4-FFF2-40B4-BE49-F238E27FC236}">
                  <a16:creationId xmlns:a16="http://schemas.microsoft.com/office/drawing/2014/main" id="{F1F3CAA3-772B-4FAA-911B-8EF38EC653CD}"/>
                </a:ext>
              </a:extLst>
            </p:cNvPr>
            <p:cNvSpPr txBox="1"/>
            <p:nvPr/>
          </p:nvSpPr>
          <p:spPr>
            <a:xfrm>
              <a:off x="74660" y="2283254"/>
              <a:ext cx="2130906" cy="672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646363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Artificiële</a:t>
              </a:r>
            </a:p>
            <a:p>
              <a:pPr>
                <a:lnSpc>
                  <a:spcPts val="1600"/>
                </a:lnSpc>
              </a:pPr>
              <a:endParaRPr lang="nl-BE" sz="3200" b="1" dirty="0">
                <a:solidFill>
                  <a:schemeClr val="bg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 Intelligentie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1BF34E9-6E24-584B-A6D6-66158EA39627}"/>
              </a:ext>
            </a:extLst>
          </p:cNvPr>
          <p:cNvGrpSpPr/>
          <p:nvPr/>
        </p:nvGrpSpPr>
        <p:grpSpPr>
          <a:xfrm>
            <a:off x="2384233" y="1775038"/>
            <a:ext cx="1944443" cy="1656908"/>
            <a:chOff x="2339418" y="1775038"/>
            <a:chExt cx="1944443" cy="1656908"/>
          </a:xfrm>
        </p:grpSpPr>
        <p:sp>
          <p:nvSpPr>
            <p:cNvPr id="29" name="Rechthoek 21">
              <a:extLst>
                <a:ext uri="{FF2B5EF4-FFF2-40B4-BE49-F238E27FC236}">
                  <a16:creationId xmlns:a16="http://schemas.microsoft.com/office/drawing/2014/main" id="{9EAD9AC6-1111-476F-AD0C-79CFCAD4B4B1}"/>
                </a:ext>
              </a:extLst>
            </p:cNvPr>
            <p:cNvSpPr/>
            <p:nvPr/>
          </p:nvSpPr>
          <p:spPr>
            <a:xfrm>
              <a:off x="2339418" y="1775038"/>
              <a:ext cx="1944443" cy="1656908"/>
            </a:xfrm>
            <a:prstGeom prst="rect">
              <a:avLst/>
            </a:prstGeom>
            <a:solidFill>
              <a:srgbClr val="009B48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14" name="Tekstvak 18">
              <a:extLst>
                <a:ext uri="{FF2B5EF4-FFF2-40B4-BE49-F238E27FC236}">
                  <a16:creationId xmlns:a16="http://schemas.microsoft.com/office/drawing/2014/main" id="{8A2489C9-6972-4A5A-87AA-906142BD71DA}"/>
                </a:ext>
              </a:extLst>
            </p:cNvPr>
            <p:cNvSpPr txBox="1"/>
            <p:nvPr/>
          </p:nvSpPr>
          <p:spPr>
            <a:xfrm>
              <a:off x="2590526" y="2311318"/>
              <a:ext cx="1525069" cy="6726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646363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Cyber</a:t>
              </a:r>
            </a:p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Security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7A652B-2480-5B41-BBB6-B9D179486BEE}"/>
              </a:ext>
            </a:extLst>
          </p:cNvPr>
          <p:cNvGrpSpPr/>
          <p:nvPr/>
        </p:nvGrpSpPr>
        <p:grpSpPr>
          <a:xfrm>
            <a:off x="6718922" y="1757838"/>
            <a:ext cx="2368944" cy="1674108"/>
            <a:chOff x="6718922" y="1757838"/>
            <a:chExt cx="2368944" cy="1674108"/>
          </a:xfrm>
        </p:grpSpPr>
        <p:sp>
          <p:nvSpPr>
            <p:cNvPr id="31" name="Rechthoek 21">
              <a:extLst>
                <a:ext uri="{FF2B5EF4-FFF2-40B4-BE49-F238E27FC236}">
                  <a16:creationId xmlns:a16="http://schemas.microsoft.com/office/drawing/2014/main" id="{47F53CC9-A11A-4C52-91C7-E62BA6060107}"/>
                </a:ext>
              </a:extLst>
            </p:cNvPr>
            <p:cNvSpPr/>
            <p:nvPr/>
          </p:nvSpPr>
          <p:spPr>
            <a:xfrm>
              <a:off x="6718922" y="1757838"/>
              <a:ext cx="2368944" cy="1674108"/>
            </a:xfrm>
            <a:prstGeom prst="rect">
              <a:avLst/>
            </a:prstGeom>
            <a:solidFill>
              <a:srgbClr val="009B48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F88BFC9D-6507-44BC-85B7-D6C120D37EA7}"/>
                </a:ext>
              </a:extLst>
            </p:cNvPr>
            <p:cNvSpPr txBox="1"/>
            <p:nvPr/>
          </p:nvSpPr>
          <p:spPr>
            <a:xfrm>
              <a:off x="6760887" y="2276954"/>
              <a:ext cx="2285014" cy="6725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646363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Personalised </a:t>
              </a:r>
            </a:p>
            <a:p>
              <a:pPr>
                <a:lnSpc>
                  <a:spcPts val="1600"/>
                </a:lnSpc>
              </a:pPr>
              <a:endParaRPr lang="nl-BE" sz="3200" b="1" dirty="0">
                <a:solidFill>
                  <a:schemeClr val="bg1"/>
                </a:solidFill>
              </a:endParaRPr>
            </a:p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Medicine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C0D14AA-3D0B-F044-A456-F669C68F7AD7}"/>
              </a:ext>
            </a:extLst>
          </p:cNvPr>
          <p:cNvGrpSpPr/>
          <p:nvPr/>
        </p:nvGrpSpPr>
        <p:grpSpPr>
          <a:xfrm>
            <a:off x="4457421" y="1775038"/>
            <a:ext cx="2132755" cy="1633766"/>
            <a:chOff x="4424375" y="1775038"/>
            <a:chExt cx="2132755" cy="1633766"/>
          </a:xfrm>
        </p:grpSpPr>
        <p:sp>
          <p:nvSpPr>
            <p:cNvPr id="30" name="Rechthoek 21">
              <a:extLst>
                <a:ext uri="{FF2B5EF4-FFF2-40B4-BE49-F238E27FC236}">
                  <a16:creationId xmlns:a16="http://schemas.microsoft.com/office/drawing/2014/main" id="{B381A618-131F-477A-AF01-4CDCB7F52A1A}"/>
                </a:ext>
              </a:extLst>
            </p:cNvPr>
            <p:cNvSpPr/>
            <p:nvPr/>
          </p:nvSpPr>
          <p:spPr>
            <a:xfrm>
              <a:off x="4424375" y="1775038"/>
              <a:ext cx="2132755" cy="1633766"/>
            </a:xfrm>
            <a:prstGeom prst="rect">
              <a:avLst/>
            </a:prstGeom>
            <a:solidFill>
              <a:srgbClr val="009B48">
                <a:alpha val="6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3200" dirty="0"/>
            </a:p>
          </p:txBody>
        </p:sp>
        <p:sp>
          <p:nvSpPr>
            <p:cNvPr id="24" name="Tekstvak 18">
              <a:extLst>
                <a:ext uri="{FF2B5EF4-FFF2-40B4-BE49-F238E27FC236}">
                  <a16:creationId xmlns:a16="http://schemas.microsoft.com/office/drawing/2014/main" id="{6B923195-4215-4D95-AF28-8CFA554C926C}"/>
                </a:ext>
              </a:extLst>
            </p:cNvPr>
            <p:cNvSpPr txBox="1"/>
            <p:nvPr/>
          </p:nvSpPr>
          <p:spPr>
            <a:xfrm>
              <a:off x="4448671" y="2160452"/>
              <a:ext cx="2063477" cy="10829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646363"/>
                  </a:solidFill>
                </a:defRPr>
              </a:lvl1pPr>
            </a:lstStyle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Virtual &amp;</a:t>
              </a:r>
            </a:p>
            <a:p>
              <a:pPr>
                <a:lnSpc>
                  <a:spcPts val="1600"/>
                </a:lnSpc>
              </a:pPr>
              <a:r>
                <a:rPr lang="nl-BE" sz="3200" b="1" dirty="0">
                  <a:solidFill>
                    <a:schemeClr val="bg1"/>
                  </a:solidFill>
                </a:rPr>
                <a:t> </a:t>
              </a:r>
              <a:br>
                <a:rPr lang="nl-BE" sz="3200" b="1" dirty="0">
                  <a:solidFill>
                    <a:schemeClr val="bg1"/>
                  </a:solidFill>
                </a:rPr>
              </a:br>
              <a:r>
                <a:rPr lang="nl-BE" sz="3200" b="1" dirty="0">
                  <a:solidFill>
                    <a:schemeClr val="bg1"/>
                  </a:solidFill>
                </a:rPr>
                <a:t>Augmented </a:t>
              </a:r>
            </a:p>
            <a:p>
              <a:pPr>
                <a:lnSpc>
                  <a:spcPts val="1600"/>
                </a:lnSpc>
              </a:pPr>
              <a:br>
                <a:rPr lang="nl-BE" sz="3200" b="1" dirty="0">
                  <a:solidFill>
                    <a:schemeClr val="bg1"/>
                  </a:solidFill>
                </a:rPr>
              </a:br>
              <a:r>
                <a:rPr lang="nl-BE" sz="3200" b="1" dirty="0" err="1">
                  <a:solidFill>
                    <a:schemeClr val="bg1"/>
                  </a:solidFill>
                </a:rPr>
                <a:t>Reality</a:t>
              </a:r>
              <a:endParaRPr lang="nl-BE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hthoek 17">
            <a:extLst>
              <a:ext uri="{FF2B5EF4-FFF2-40B4-BE49-F238E27FC236}">
                <a16:creationId xmlns:a16="http://schemas.microsoft.com/office/drawing/2014/main" id="{1E24102C-E525-409A-A0B4-A2C3CD9FD07A}"/>
              </a:ext>
            </a:extLst>
          </p:cNvPr>
          <p:cNvSpPr/>
          <p:nvPr/>
        </p:nvSpPr>
        <p:spPr>
          <a:xfrm>
            <a:off x="-1" y="3408804"/>
            <a:ext cx="9144001" cy="833589"/>
          </a:xfrm>
          <a:prstGeom prst="rect">
            <a:avLst/>
          </a:prstGeom>
          <a:solidFill>
            <a:srgbClr val="009B48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nl-BE" sz="3200" b="1" dirty="0"/>
              <a:t>Digitalisering van de Vlaamse industrie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426169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8983E97-FF9F-4530-9E1A-F4D5B0497CF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7578" y="-2250"/>
            <a:ext cx="4207109" cy="5148000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E057B76-C8EF-4620-AFEE-C4DCF213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177" y="1452320"/>
            <a:ext cx="2469760" cy="657872"/>
          </a:xfrm>
        </p:spPr>
        <p:txBody>
          <a:bodyPr/>
          <a:lstStyle/>
          <a:p>
            <a:r>
              <a:rPr lang="nl-BE" dirty="0"/>
              <a:t>Artificiële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42AF40A-FE4A-4461-9B06-C977BE947D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8177" y="4375501"/>
            <a:ext cx="2662349" cy="352378"/>
          </a:xfrm>
        </p:spPr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2CBE530-5851-4E31-BE95-0211EA2E1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18177" y="2181589"/>
            <a:ext cx="3025747" cy="623248"/>
          </a:xfrm>
        </p:spPr>
        <p:txBody>
          <a:bodyPr/>
          <a:lstStyle/>
          <a:p>
            <a:r>
              <a:rPr lang="nl-BE" dirty="0"/>
              <a:t>Intelligentie</a:t>
            </a:r>
          </a:p>
        </p:txBody>
      </p:sp>
    </p:spTree>
    <p:extLst>
      <p:ext uri="{BB962C8B-B14F-4D97-AF65-F5344CB8AC3E}">
        <p14:creationId xmlns:p14="http://schemas.microsoft.com/office/powerpoint/2010/main" val="321655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7849" y="-17385"/>
            <a:ext cx="9144611" cy="4949250"/>
          </a:xfrm>
        </p:spPr>
      </p:pic>
      <p:sp>
        <p:nvSpPr>
          <p:cNvPr id="14" name="Ruit 13">
            <a:extLst>
              <a:ext uri="{FF2B5EF4-FFF2-40B4-BE49-F238E27FC236}">
                <a16:creationId xmlns:a16="http://schemas.microsoft.com/office/drawing/2014/main" id="{F2E2C20A-E9D5-41EE-AD9A-97BFD39E92AE}"/>
              </a:ext>
            </a:extLst>
          </p:cNvPr>
          <p:cNvSpPr/>
          <p:nvPr/>
        </p:nvSpPr>
        <p:spPr>
          <a:xfrm>
            <a:off x="4254809" y="-17385"/>
            <a:ext cx="4851953" cy="4744278"/>
          </a:xfrm>
          <a:prstGeom prst="diamond">
            <a:avLst/>
          </a:prstGeom>
          <a:solidFill>
            <a:srgbClr val="009B48">
              <a:alpha val="7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3200" b="1" dirty="0">
                <a:solidFill>
                  <a:srgbClr val="FFFFFF"/>
                </a:solidFill>
              </a:rPr>
              <a:t>Flankerend</a:t>
            </a:r>
            <a:endParaRPr lang="nl-NL" sz="2400" b="1" dirty="0">
              <a:solidFill>
                <a:srgbClr val="FFFFFF"/>
              </a:solidFill>
            </a:endParaRPr>
          </a:p>
        </p:txBody>
      </p:sp>
      <p:sp>
        <p:nvSpPr>
          <p:cNvPr id="9" name="Ruit 8">
            <a:extLst>
              <a:ext uri="{FF2B5EF4-FFF2-40B4-BE49-F238E27FC236}">
                <a16:creationId xmlns:a16="http://schemas.microsoft.com/office/drawing/2014/main" id="{2159A8B5-03C0-4BEC-A883-CB7293A07C27}"/>
              </a:ext>
            </a:extLst>
          </p:cNvPr>
          <p:cNvSpPr/>
          <p:nvPr/>
        </p:nvSpPr>
        <p:spPr>
          <a:xfrm>
            <a:off x="4861303" y="575650"/>
            <a:ext cx="3638965" cy="3558209"/>
          </a:xfrm>
          <a:prstGeom prst="diamond">
            <a:avLst/>
          </a:prstGeom>
          <a:solidFill>
            <a:srgbClr val="009B4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3200" b="1" dirty="0">
                <a:solidFill>
                  <a:srgbClr val="FFFFFF"/>
                </a:solidFill>
              </a:rPr>
              <a:t>Implementatie</a:t>
            </a:r>
          </a:p>
          <a:p>
            <a:pPr algn="ctr"/>
            <a:r>
              <a:rPr lang="nl-NL" sz="3200" b="1" dirty="0">
                <a:solidFill>
                  <a:srgbClr val="FFFFFF"/>
                </a:solidFill>
              </a:rPr>
              <a:t>bij bedrijven </a:t>
            </a:r>
          </a:p>
        </p:txBody>
      </p:sp>
      <p:sp>
        <p:nvSpPr>
          <p:cNvPr id="12" name="Ruit 8">
            <a:extLst>
              <a:ext uri="{FF2B5EF4-FFF2-40B4-BE49-F238E27FC236}">
                <a16:creationId xmlns:a16="http://schemas.microsoft.com/office/drawing/2014/main" id="{3970B168-1604-8241-A542-AB7E7E45E886}"/>
              </a:ext>
            </a:extLst>
          </p:cNvPr>
          <p:cNvSpPr/>
          <p:nvPr/>
        </p:nvSpPr>
        <p:spPr>
          <a:xfrm>
            <a:off x="4871614" y="575650"/>
            <a:ext cx="3638965" cy="3558209"/>
          </a:xfrm>
          <a:prstGeom prst="diamond">
            <a:avLst/>
          </a:prstGeom>
          <a:solidFill>
            <a:srgbClr val="009B4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l-NL" sz="3200" b="1" dirty="0">
              <a:solidFill>
                <a:srgbClr val="FFFFFF"/>
              </a:solidFill>
            </a:endParaRPr>
          </a:p>
        </p:txBody>
      </p:sp>
      <p:sp>
        <p:nvSpPr>
          <p:cNvPr id="8" name="Ruit 7">
            <a:extLst>
              <a:ext uri="{FF2B5EF4-FFF2-40B4-BE49-F238E27FC236}">
                <a16:creationId xmlns:a16="http://schemas.microsoft.com/office/drawing/2014/main" id="{4A50FAE5-F85C-4595-95F5-8655364E6C88}"/>
              </a:ext>
            </a:extLst>
          </p:cNvPr>
          <p:cNvSpPr/>
          <p:nvPr/>
        </p:nvSpPr>
        <p:spPr>
          <a:xfrm>
            <a:off x="5467797" y="1171997"/>
            <a:ext cx="2425977" cy="2372139"/>
          </a:xfrm>
          <a:prstGeom prst="diamond">
            <a:avLst/>
          </a:prstGeom>
          <a:solidFill>
            <a:srgbClr val="0020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3200" b="1" dirty="0">
                <a:solidFill>
                  <a:srgbClr val="FFFFFF"/>
                </a:solidFill>
              </a:rPr>
              <a:t>Strategisch </a:t>
            </a:r>
            <a:br>
              <a:rPr lang="nl-NL" sz="3200" b="1" dirty="0">
                <a:solidFill>
                  <a:srgbClr val="FFFFFF"/>
                </a:solidFill>
              </a:rPr>
            </a:br>
            <a:r>
              <a:rPr lang="nl-NL" sz="3200" b="1" dirty="0">
                <a:solidFill>
                  <a:srgbClr val="FFFFFF"/>
                </a:solidFill>
              </a:rPr>
              <a:t>Onderzoek</a:t>
            </a:r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98583A6-07BA-4756-A204-45F6C34E2968}"/>
              </a:ext>
            </a:extLst>
          </p:cNvPr>
          <p:cNvSpPr/>
          <p:nvPr/>
        </p:nvSpPr>
        <p:spPr>
          <a:xfrm>
            <a:off x="37237" y="1144436"/>
            <a:ext cx="3418258" cy="536347"/>
          </a:xfrm>
          <a:custGeom>
            <a:avLst/>
            <a:gdLst>
              <a:gd name="connsiteX0" fmla="*/ 0 w 2848570"/>
              <a:gd name="connsiteY0" fmla="*/ 0 h 518400"/>
              <a:gd name="connsiteX1" fmla="*/ 2848570 w 2848570"/>
              <a:gd name="connsiteY1" fmla="*/ 0 h 518400"/>
              <a:gd name="connsiteX2" fmla="*/ 2848570 w 2848570"/>
              <a:gd name="connsiteY2" fmla="*/ 518400 h 518400"/>
              <a:gd name="connsiteX3" fmla="*/ 0 w 2848570"/>
              <a:gd name="connsiteY3" fmla="*/ 518400 h 518400"/>
              <a:gd name="connsiteX4" fmla="*/ 0 w 2848570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518400">
                <a:moveTo>
                  <a:pt x="0" y="0"/>
                </a:moveTo>
                <a:lnTo>
                  <a:pt x="2848570" y="0"/>
                </a:lnTo>
                <a:lnTo>
                  <a:pt x="2848570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  <a:solidFill>
            <a:srgbClr val="009B48"/>
          </a:solidFill>
          <a:ln>
            <a:noFill/>
          </a:ln>
        </p:spPr>
        <p:style>
          <a:lnRef idx="1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b="1" dirty="0"/>
              <a:t>33 miljoen euro</a:t>
            </a:r>
            <a:endParaRPr lang="nl-NL" sz="3200" b="1" kern="120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DC3B912A-08D9-4F13-BE6A-881DB817DA49}"/>
              </a:ext>
            </a:extLst>
          </p:cNvPr>
          <p:cNvSpPr/>
          <p:nvPr/>
        </p:nvSpPr>
        <p:spPr>
          <a:xfrm>
            <a:off x="37237" y="1692825"/>
            <a:ext cx="4057684" cy="2441034"/>
          </a:xfrm>
          <a:custGeom>
            <a:avLst/>
            <a:gdLst>
              <a:gd name="connsiteX0" fmla="*/ 0 w 2848570"/>
              <a:gd name="connsiteY0" fmla="*/ 0 h 790560"/>
              <a:gd name="connsiteX1" fmla="*/ 2848570 w 2848570"/>
              <a:gd name="connsiteY1" fmla="*/ 0 h 790560"/>
              <a:gd name="connsiteX2" fmla="*/ 2848570 w 2848570"/>
              <a:gd name="connsiteY2" fmla="*/ 790560 h 790560"/>
              <a:gd name="connsiteX3" fmla="*/ 0 w 2848570"/>
              <a:gd name="connsiteY3" fmla="*/ 790560 h 790560"/>
              <a:gd name="connsiteX4" fmla="*/ 0 w 2848570"/>
              <a:gd name="connsiteY4" fmla="*/ 0 h 7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790560">
                <a:moveTo>
                  <a:pt x="0" y="0"/>
                </a:moveTo>
                <a:lnTo>
                  <a:pt x="2848570" y="0"/>
                </a:lnTo>
                <a:lnTo>
                  <a:pt x="2848570" y="790560"/>
                </a:lnTo>
                <a:lnTo>
                  <a:pt x="0" y="790560"/>
                </a:lnTo>
                <a:lnTo>
                  <a:pt x="0" y="0"/>
                </a:lnTo>
                <a:close/>
              </a:path>
            </a:pathLst>
          </a:custGeom>
          <a:solidFill>
            <a:srgbClr val="009B48">
              <a:alpha val="65000"/>
            </a:srgb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b="1" kern="1200" dirty="0">
                <a:solidFill>
                  <a:schemeClr val="bg1"/>
                </a:solidFill>
              </a:rPr>
              <a:t> 12 miljoen onderzoek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b="1" kern="1200" dirty="0">
                <a:solidFill>
                  <a:schemeClr val="bg1"/>
                </a:solidFill>
              </a:rPr>
              <a:t> 12 miljoen bedrijfssteun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b="1" dirty="0">
                <a:solidFill>
                  <a:schemeClr val="bg1"/>
                </a:solidFill>
              </a:rPr>
              <a:t> 5 miljoen omkadering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l-NL" sz="2800" b="1" kern="1200" dirty="0">
              <a:solidFill>
                <a:schemeClr val="bg1"/>
              </a:solidFill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nl-NL" sz="2800" b="1" kern="1200" dirty="0">
                <a:solidFill>
                  <a:schemeClr val="bg1"/>
                </a:solidFill>
              </a:rPr>
              <a:t> 3 miljoen hogescholen</a:t>
            </a: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nl-NL" sz="28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227" y="-17385"/>
            <a:ext cx="9144611" cy="4949250"/>
          </a:xfrm>
        </p:spPr>
      </p:pic>
      <p:sp>
        <p:nvSpPr>
          <p:cNvPr id="8" name="Ruit 7">
            <a:extLst>
              <a:ext uri="{FF2B5EF4-FFF2-40B4-BE49-F238E27FC236}">
                <a16:creationId xmlns:a16="http://schemas.microsoft.com/office/drawing/2014/main" id="{4A50FAE5-F85C-4595-95F5-8655364E6C88}"/>
              </a:ext>
            </a:extLst>
          </p:cNvPr>
          <p:cNvSpPr/>
          <p:nvPr/>
        </p:nvSpPr>
        <p:spPr>
          <a:xfrm>
            <a:off x="5238464" y="1281766"/>
            <a:ext cx="2362245" cy="2159999"/>
          </a:xfrm>
          <a:prstGeom prst="diamond">
            <a:avLst/>
          </a:prstGeom>
          <a:solidFill>
            <a:srgbClr val="00206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2800" b="1" dirty="0">
                <a:solidFill>
                  <a:srgbClr val="FFFFFF"/>
                </a:solidFill>
              </a:rPr>
              <a:t>Strategisch </a:t>
            </a:r>
            <a:br>
              <a:rPr lang="nl-NL" sz="2800" b="1" dirty="0">
                <a:solidFill>
                  <a:srgbClr val="FFFFFF"/>
                </a:solidFill>
              </a:rPr>
            </a:br>
            <a:r>
              <a:rPr lang="nl-NL" sz="2800" b="1" dirty="0">
                <a:solidFill>
                  <a:srgbClr val="FFFFFF"/>
                </a:solidFill>
              </a:rPr>
              <a:t>Onderzoek</a:t>
            </a: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DC3B912A-08D9-4F13-BE6A-881DB817DA49}"/>
              </a:ext>
            </a:extLst>
          </p:cNvPr>
          <p:cNvSpPr/>
          <p:nvPr/>
        </p:nvSpPr>
        <p:spPr>
          <a:xfrm>
            <a:off x="287269" y="2112304"/>
            <a:ext cx="3282686" cy="498924"/>
          </a:xfrm>
          <a:custGeom>
            <a:avLst/>
            <a:gdLst>
              <a:gd name="connsiteX0" fmla="*/ 0 w 2848570"/>
              <a:gd name="connsiteY0" fmla="*/ 0 h 790560"/>
              <a:gd name="connsiteX1" fmla="*/ 2848570 w 2848570"/>
              <a:gd name="connsiteY1" fmla="*/ 0 h 790560"/>
              <a:gd name="connsiteX2" fmla="*/ 2848570 w 2848570"/>
              <a:gd name="connsiteY2" fmla="*/ 790560 h 790560"/>
              <a:gd name="connsiteX3" fmla="*/ 0 w 2848570"/>
              <a:gd name="connsiteY3" fmla="*/ 790560 h 790560"/>
              <a:gd name="connsiteX4" fmla="*/ 0 w 2848570"/>
              <a:gd name="connsiteY4" fmla="*/ 0 h 7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790560">
                <a:moveTo>
                  <a:pt x="0" y="0"/>
                </a:moveTo>
                <a:lnTo>
                  <a:pt x="2848570" y="0"/>
                </a:lnTo>
                <a:lnTo>
                  <a:pt x="2848570" y="790560"/>
                </a:lnTo>
                <a:lnTo>
                  <a:pt x="0" y="790560"/>
                </a:lnTo>
                <a:lnTo>
                  <a:pt x="0" y="0"/>
                </a:lnTo>
                <a:close/>
              </a:path>
            </a:pathLst>
          </a:custGeom>
          <a:solidFill>
            <a:srgbClr val="009B48">
              <a:alpha val="65000"/>
            </a:srgb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algn="ctr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BE" sz="2200" b="1" dirty="0">
                <a:solidFill>
                  <a:schemeClr val="bg1"/>
                </a:solidFill>
              </a:rPr>
              <a:t>Coördinatie imec</a:t>
            </a:r>
            <a:endParaRPr lang="nl-NL" sz="2200" b="1" kern="1200" dirty="0">
              <a:solidFill>
                <a:schemeClr val="bg1"/>
              </a:solidFill>
            </a:endParaRPr>
          </a:p>
        </p:txBody>
      </p:sp>
      <p:sp>
        <p:nvSpPr>
          <p:cNvPr id="12" name="Ruit 11">
            <a:extLst>
              <a:ext uri="{FF2B5EF4-FFF2-40B4-BE49-F238E27FC236}">
                <a16:creationId xmlns:a16="http://schemas.microsoft.com/office/drawing/2014/main" id="{CD5F7203-D1E8-460E-849B-21FBC01989EE}"/>
              </a:ext>
            </a:extLst>
          </p:cNvPr>
          <p:cNvSpPr/>
          <p:nvPr/>
        </p:nvSpPr>
        <p:spPr>
          <a:xfrm>
            <a:off x="3727528" y="-38721"/>
            <a:ext cx="2638785" cy="2400486"/>
          </a:xfrm>
          <a:prstGeom prst="diamond">
            <a:avLst/>
          </a:prstGeom>
          <a:solidFill>
            <a:srgbClr val="E3722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Data </a:t>
            </a:r>
            <a:r>
              <a:rPr lang="nl-NL" sz="2800" b="1" dirty="0" err="1">
                <a:solidFill>
                  <a:srgbClr val="FFFFFF"/>
                </a:solidFill>
              </a:rPr>
              <a:t>Science</a:t>
            </a: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 complexe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beslissingen</a:t>
            </a:r>
          </a:p>
        </p:txBody>
      </p:sp>
      <p:sp>
        <p:nvSpPr>
          <p:cNvPr id="13" name="Ruit 12">
            <a:extLst>
              <a:ext uri="{FF2B5EF4-FFF2-40B4-BE49-F238E27FC236}">
                <a16:creationId xmlns:a16="http://schemas.microsoft.com/office/drawing/2014/main" id="{AE8FE430-599D-4642-8C3F-85E120A5CD0A}"/>
              </a:ext>
            </a:extLst>
          </p:cNvPr>
          <p:cNvSpPr/>
          <p:nvPr/>
        </p:nvSpPr>
        <p:spPr>
          <a:xfrm>
            <a:off x="6430845" y="-225281"/>
            <a:ext cx="2892807" cy="2564121"/>
          </a:xfrm>
          <a:prstGeom prst="diamond">
            <a:avLst/>
          </a:prstGeom>
          <a:solidFill>
            <a:srgbClr val="E3722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 err="1">
                <a:solidFill>
                  <a:srgbClr val="FFFFFF"/>
                </a:solidFill>
              </a:rPr>
              <a:t>Realtime</a:t>
            </a:r>
            <a:r>
              <a:rPr lang="nl-NL" sz="3200" b="1" dirty="0">
                <a:solidFill>
                  <a:srgbClr val="FFFFFF"/>
                </a:solidFill>
              </a:rPr>
              <a:t>,</a:t>
            </a:r>
          </a:p>
          <a:p>
            <a:pPr algn="ctr">
              <a:lnSpc>
                <a:spcPts val="1600"/>
              </a:lnSpc>
            </a:pPr>
            <a:br>
              <a:rPr lang="nl-NL" sz="3200" b="1" dirty="0">
                <a:solidFill>
                  <a:srgbClr val="FFFFFF"/>
                </a:solidFill>
              </a:rPr>
            </a:br>
            <a:r>
              <a:rPr lang="nl-NL" sz="3200" b="1" dirty="0">
                <a:solidFill>
                  <a:srgbClr val="FFFFFF"/>
                </a:solidFill>
              </a:rPr>
              <a:t>energie-</a:t>
            </a:r>
          </a:p>
          <a:p>
            <a:pPr algn="ctr">
              <a:lnSpc>
                <a:spcPts val="1600"/>
              </a:lnSpc>
            </a:pPr>
            <a:br>
              <a:rPr lang="nl-NL" sz="3200" b="1" dirty="0">
                <a:solidFill>
                  <a:srgbClr val="FFFFFF"/>
                </a:solidFill>
              </a:rPr>
            </a:br>
            <a:r>
              <a:rPr lang="nl-NL" sz="3200" b="1" dirty="0">
                <a:solidFill>
                  <a:srgbClr val="FFFFFF"/>
                </a:solidFill>
              </a:rPr>
              <a:t>efficiëntie</a:t>
            </a: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438255C4-526D-4205-B18C-06474364A599}"/>
              </a:ext>
            </a:extLst>
          </p:cNvPr>
          <p:cNvSpPr/>
          <p:nvPr/>
        </p:nvSpPr>
        <p:spPr>
          <a:xfrm>
            <a:off x="6419586" y="2371634"/>
            <a:ext cx="2825522" cy="2484272"/>
          </a:xfrm>
          <a:prstGeom prst="diamond">
            <a:avLst/>
          </a:prstGeom>
          <a:solidFill>
            <a:srgbClr val="E3722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2800" b="1" dirty="0" err="1">
                <a:solidFill>
                  <a:srgbClr val="FFFFFF"/>
                </a:solidFill>
              </a:rPr>
              <a:t>multi</a:t>
            </a:r>
            <a:r>
              <a:rPr lang="nl-NL" sz="2800" b="1" dirty="0">
                <a:solidFill>
                  <a:srgbClr val="FFFFFF"/>
                </a:solidFill>
              </a:rPr>
              <a:t>-actor,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Collaboratief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mens</a:t>
            </a:r>
          </a:p>
        </p:txBody>
      </p:sp>
      <p:sp>
        <p:nvSpPr>
          <p:cNvPr id="16" name="Ruit 15">
            <a:extLst>
              <a:ext uri="{FF2B5EF4-FFF2-40B4-BE49-F238E27FC236}">
                <a16:creationId xmlns:a16="http://schemas.microsoft.com/office/drawing/2014/main" id="{F2DCEC91-8DAE-4C8E-A683-061FE122AF04}"/>
              </a:ext>
            </a:extLst>
          </p:cNvPr>
          <p:cNvSpPr/>
          <p:nvPr/>
        </p:nvSpPr>
        <p:spPr>
          <a:xfrm>
            <a:off x="3572154" y="2271878"/>
            <a:ext cx="2638786" cy="2400486"/>
          </a:xfrm>
          <a:prstGeom prst="diamond">
            <a:avLst/>
          </a:prstGeom>
          <a:solidFill>
            <a:srgbClr val="E3722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2800" b="1" dirty="0" err="1">
                <a:solidFill>
                  <a:srgbClr val="FFFFFF"/>
                </a:solidFill>
              </a:rPr>
              <a:t>multi</a:t>
            </a:r>
            <a:r>
              <a:rPr lang="nl-NL" sz="2800" b="1" dirty="0">
                <a:solidFill>
                  <a:srgbClr val="FFFFFF"/>
                </a:solidFill>
              </a:rPr>
              <a:t>-actor,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Collaboratief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 systemen</a:t>
            </a:r>
          </a:p>
        </p:txBody>
      </p:sp>
    </p:spTree>
    <p:extLst>
      <p:ext uri="{BB962C8B-B14F-4D97-AF65-F5344CB8AC3E}">
        <p14:creationId xmlns:p14="http://schemas.microsoft.com/office/powerpoint/2010/main" val="1436806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96" y="-5024"/>
            <a:ext cx="9144611" cy="4949250"/>
          </a:xfrm>
        </p:spPr>
      </p:pic>
      <p:sp>
        <p:nvSpPr>
          <p:cNvPr id="9" name="Ruit 8">
            <a:extLst>
              <a:ext uri="{FF2B5EF4-FFF2-40B4-BE49-F238E27FC236}">
                <a16:creationId xmlns:a16="http://schemas.microsoft.com/office/drawing/2014/main" id="{2159A8B5-03C0-4BEC-A883-CB7293A07C27}"/>
              </a:ext>
            </a:extLst>
          </p:cNvPr>
          <p:cNvSpPr/>
          <p:nvPr/>
        </p:nvSpPr>
        <p:spPr>
          <a:xfrm>
            <a:off x="4590802" y="596371"/>
            <a:ext cx="3442226" cy="3538916"/>
          </a:xfrm>
          <a:prstGeom prst="diamond">
            <a:avLst/>
          </a:prstGeom>
          <a:solidFill>
            <a:srgbClr val="009B48">
              <a:alpha val="7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3200" b="1" dirty="0">
                <a:solidFill>
                  <a:srgbClr val="FFFFFF"/>
                </a:solidFill>
              </a:rPr>
              <a:t>Implementatie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589C27F-06C4-4C9C-AB9C-BF6FF76C4E22}"/>
              </a:ext>
            </a:extLst>
          </p:cNvPr>
          <p:cNvSpPr/>
          <p:nvPr/>
        </p:nvSpPr>
        <p:spPr>
          <a:xfrm>
            <a:off x="203069" y="2365829"/>
            <a:ext cx="3257653" cy="655667"/>
          </a:xfrm>
          <a:custGeom>
            <a:avLst/>
            <a:gdLst>
              <a:gd name="connsiteX0" fmla="*/ 0 w 2848570"/>
              <a:gd name="connsiteY0" fmla="*/ 0 h 790560"/>
              <a:gd name="connsiteX1" fmla="*/ 2848570 w 2848570"/>
              <a:gd name="connsiteY1" fmla="*/ 0 h 790560"/>
              <a:gd name="connsiteX2" fmla="*/ 2848570 w 2848570"/>
              <a:gd name="connsiteY2" fmla="*/ 790560 h 790560"/>
              <a:gd name="connsiteX3" fmla="*/ 0 w 2848570"/>
              <a:gd name="connsiteY3" fmla="*/ 790560 h 790560"/>
              <a:gd name="connsiteX4" fmla="*/ 0 w 2848570"/>
              <a:gd name="connsiteY4" fmla="*/ 0 h 7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790560">
                <a:moveTo>
                  <a:pt x="0" y="0"/>
                </a:moveTo>
                <a:lnTo>
                  <a:pt x="2848570" y="0"/>
                </a:lnTo>
                <a:lnTo>
                  <a:pt x="2848570" y="790560"/>
                </a:lnTo>
                <a:lnTo>
                  <a:pt x="0" y="790560"/>
                </a:lnTo>
                <a:lnTo>
                  <a:pt x="0" y="0"/>
                </a:lnTo>
                <a:close/>
              </a:path>
            </a:pathLst>
          </a:custGeom>
          <a:solidFill>
            <a:srgbClr val="009B48">
              <a:alpha val="65000"/>
            </a:srgb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BE" sz="3200" b="1" dirty="0">
                <a:solidFill>
                  <a:schemeClr val="bg1"/>
                </a:solidFill>
              </a:rPr>
              <a:t>VLAIO als trekker</a:t>
            </a:r>
            <a:endParaRPr lang="nl-NL" sz="3200" b="1" kern="1200" dirty="0">
              <a:solidFill>
                <a:schemeClr val="bg1"/>
              </a:solidFill>
            </a:endParaRPr>
          </a:p>
        </p:txBody>
      </p:sp>
      <p:sp>
        <p:nvSpPr>
          <p:cNvPr id="13" name="Ruit 12">
            <a:extLst>
              <a:ext uri="{FF2B5EF4-FFF2-40B4-BE49-F238E27FC236}">
                <a16:creationId xmlns:a16="http://schemas.microsoft.com/office/drawing/2014/main" id="{703ADAF7-7EB3-4937-9C4E-25E5233E9D74}"/>
              </a:ext>
            </a:extLst>
          </p:cNvPr>
          <p:cNvSpPr/>
          <p:nvPr/>
        </p:nvSpPr>
        <p:spPr>
          <a:xfrm>
            <a:off x="3768590" y="-212568"/>
            <a:ext cx="2628927" cy="2421409"/>
          </a:xfrm>
          <a:prstGeom prst="diamond">
            <a:avLst/>
          </a:prstGeom>
          <a:solidFill>
            <a:srgbClr val="D1007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Community </a:t>
            </a:r>
          </a:p>
          <a:p>
            <a:pPr algn="ctr">
              <a:lnSpc>
                <a:spcPts val="1600"/>
              </a:lnSpc>
            </a:pPr>
            <a:endParaRPr lang="nl-NL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nl-NL" sz="2800" b="1" dirty="0">
                <a:solidFill>
                  <a:srgbClr val="FFFFFF"/>
                </a:solidFill>
              </a:rPr>
              <a:t>&amp;</a:t>
            </a:r>
          </a:p>
          <a:p>
            <a:pPr algn="ctr">
              <a:lnSpc>
                <a:spcPts val="1600"/>
              </a:lnSpc>
            </a:pPr>
            <a:br>
              <a:rPr lang="nl-NL" sz="2800" b="1" dirty="0">
                <a:solidFill>
                  <a:srgbClr val="FFFFFF"/>
                </a:solidFill>
              </a:rPr>
            </a:br>
            <a:r>
              <a:rPr lang="nl-NL" sz="2800" b="1" dirty="0">
                <a:solidFill>
                  <a:srgbClr val="FFFFFF"/>
                </a:solidFill>
              </a:rPr>
              <a:t>Incubators</a:t>
            </a: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8D18F1B2-1263-403B-9FCA-485EDE4BA188}"/>
              </a:ext>
            </a:extLst>
          </p:cNvPr>
          <p:cNvSpPr/>
          <p:nvPr/>
        </p:nvSpPr>
        <p:spPr>
          <a:xfrm>
            <a:off x="6397517" y="-1"/>
            <a:ext cx="2628927" cy="2208841"/>
          </a:xfrm>
          <a:prstGeom prst="diamond">
            <a:avLst/>
          </a:prstGeom>
          <a:solidFill>
            <a:srgbClr val="D1007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 err="1">
                <a:solidFill>
                  <a:srgbClr val="FFFFFF"/>
                </a:solidFill>
              </a:rPr>
              <a:t>Innovation</a:t>
            </a:r>
            <a:endParaRPr lang="nl-NL" sz="32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br>
              <a:rPr lang="nl-NL" sz="3200" b="1" dirty="0">
                <a:solidFill>
                  <a:srgbClr val="FFFFFF"/>
                </a:solidFill>
              </a:rPr>
            </a:br>
            <a:r>
              <a:rPr lang="nl-NL" sz="3200" b="1" dirty="0">
                <a:solidFill>
                  <a:srgbClr val="FFFFFF"/>
                </a:solidFill>
              </a:rPr>
              <a:t>Trials</a:t>
            </a:r>
          </a:p>
        </p:txBody>
      </p:sp>
      <p:sp>
        <p:nvSpPr>
          <p:cNvPr id="16" name="Ruit 15">
            <a:extLst>
              <a:ext uri="{FF2B5EF4-FFF2-40B4-BE49-F238E27FC236}">
                <a16:creationId xmlns:a16="http://schemas.microsoft.com/office/drawing/2014/main" id="{B993D6A8-478E-4FE8-9C6F-BE692B6180F7}"/>
              </a:ext>
            </a:extLst>
          </p:cNvPr>
          <p:cNvSpPr/>
          <p:nvPr/>
        </p:nvSpPr>
        <p:spPr>
          <a:xfrm>
            <a:off x="6397517" y="2392603"/>
            <a:ext cx="2693003" cy="2352437"/>
          </a:xfrm>
          <a:prstGeom prst="diamond">
            <a:avLst/>
          </a:prstGeom>
          <a:solidFill>
            <a:srgbClr val="D1007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>
                <a:solidFill>
                  <a:srgbClr val="FFFFFF"/>
                </a:solidFill>
              </a:rPr>
              <a:t>Industrieel</a:t>
            </a:r>
          </a:p>
          <a:p>
            <a:pPr algn="ctr">
              <a:lnSpc>
                <a:spcPts val="1600"/>
              </a:lnSpc>
            </a:pPr>
            <a:br>
              <a:rPr lang="nl-NL" sz="3200" b="1" dirty="0">
                <a:solidFill>
                  <a:srgbClr val="FFFFFF"/>
                </a:solidFill>
              </a:rPr>
            </a:br>
            <a:r>
              <a:rPr lang="nl-NL" sz="3200" b="1" dirty="0">
                <a:solidFill>
                  <a:srgbClr val="FFFFFF"/>
                </a:solidFill>
              </a:rPr>
              <a:t>onderzoek</a:t>
            </a:r>
          </a:p>
        </p:txBody>
      </p:sp>
      <p:sp>
        <p:nvSpPr>
          <p:cNvPr id="17" name="Ruit 16">
            <a:extLst>
              <a:ext uri="{FF2B5EF4-FFF2-40B4-BE49-F238E27FC236}">
                <a16:creationId xmlns:a16="http://schemas.microsoft.com/office/drawing/2014/main" id="{CEA33F34-5EB1-43FC-BAE0-470599D945F9}"/>
              </a:ext>
            </a:extLst>
          </p:cNvPr>
          <p:cNvSpPr/>
          <p:nvPr/>
        </p:nvSpPr>
        <p:spPr>
          <a:xfrm>
            <a:off x="3975652" y="2685662"/>
            <a:ext cx="2317229" cy="2059377"/>
          </a:xfrm>
          <a:prstGeom prst="diamond">
            <a:avLst/>
          </a:prstGeom>
          <a:solidFill>
            <a:srgbClr val="D1007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en-US" sz="2800" b="1" dirty="0">
                <a:solidFill>
                  <a:srgbClr val="FFFFFF"/>
                </a:solidFill>
              </a:rPr>
              <a:t>VLAIO</a:t>
            </a:r>
          </a:p>
          <a:p>
            <a:pPr algn="ctr">
              <a:lnSpc>
                <a:spcPts val="1600"/>
              </a:lnSpc>
            </a:pPr>
            <a:endParaRPr lang="en-US" sz="2800" b="1" dirty="0">
              <a:solidFill>
                <a:srgbClr val="FFFFFF"/>
              </a:solidFill>
            </a:endParaRPr>
          </a:p>
          <a:p>
            <a:pPr algn="ctr">
              <a:lnSpc>
                <a:spcPts val="1600"/>
              </a:lnSpc>
            </a:pP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instrumenten</a:t>
            </a:r>
            <a:endParaRPr lang="nl-NL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8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40">
            <a:extLst>
              <a:ext uri="{FF2B5EF4-FFF2-40B4-BE49-F238E27FC236}">
                <a16:creationId xmlns:a16="http://schemas.microsoft.com/office/drawing/2014/main" id="{2BC5BA55-3287-5847-A034-CABC648D2C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2152" y="0"/>
            <a:ext cx="9144611" cy="4949250"/>
          </a:xfrm>
          <a:custGeom>
            <a:avLst/>
            <a:gdLst>
              <a:gd name="connsiteX0" fmla="*/ 0 w 9144000"/>
              <a:gd name="connsiteY0" fmla="*/ 0 h 4949250"/>
              <a:gd name="connsiteX1" fmla="*/ 9144000 w 9144000"/>
              <a:gd name="connsiteY1" fmla="*/ 0 h 4949250"/>
              <a:gd name="connsiteX2" fmla="*/ 9144000 w 9144000"/>
              <a:gd name="connsiteY2" fmla="*/ 4629934 h 4949250"/>
              <a:gd name="connsiteX3" fmla="*/ 0 w 9144000"/>
              <a:gd name="connsiteY3" fmla="*/ 494925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567"/>
              <a:gd name="connsiteY0" fmla="*/ 0 h 4949250"/>
              <a:gd name="connsiteX1" fmla="*/ 9144000 w 9150567"/>
              <a:gd name="connsiteY1" fmla="*/ 0 h 4949250"/>
              <a:gd name="connsiteX2" fmla="*/ 9150350 w 9150567"/>
              <a:gd name="connsiteY2" fmla="*/ 4591834 h 4949250"/>
              <a:gd name="connsiteX3" fmla="*/ 0 w 9150567"/>
              <a:gd name="connsiteY3" fmla="*/ 4949250 h 4949250"/>
              <a:gd name="connsiteX4" fmla="*/ 0 w 9150567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59183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50350"/>
              <a:gd name="connsiteY0" fmla="*/ 0 h 4949250"/>
              <a:gd name="connsiteX1" fmla="*/ 9144000 w 9150350"/>
              <a:gd name="connsiteY1" fmla="*/ 0 h 4949250"/>
              <a:gd name="connsiteX2" fmla="*/ 9150350 w 9150350"/>
              <a:gd name="connsiteY2" fmla="*/ 4712484 h 4949250"/>
              <a:gd name="connsiteX3" fmla="*/ 0 w 9150350"/>
              <a:gd name="connsiteY3" fmla="*/ 4949250 h 4949250"/>
              <a:gd name="connsiteX4" fmla="*/ 0 w 9150350"/>
              <a:gd name="connsiteY4" fmla="*/ 0 h 4949250"/>
              <a:gd name="connsiteX0" fmla="*/ 0 w 9144611"/>
              <a:gd name="connsiteY0" fmla="*/ 0 h 4949250"/>
              <a:gd name="connsiteX1" fmla="*/ 9144000 w 9144611"/>
              <a:gd name="connsiteY1" fmla="*/ 0 h 4949250"/>
              <a:gd name="connsiteX2" fmla="*/ 9144000 w 9144611"/>
              <a:gd name="connsiteY2" fmla="*/ 4579134 h 4949250"/>
              <a:gd name="connsiteX3" fmla="*/ 0 w 9144611"/>
              <a:gd name="connsiteY3" fmla="*/ 4949250 h 4949250"/>
              <a:gd name="connsiteX4" fmla="*/ 0 w 9144611"/>
              <a:gd name="connsiteY4" fmla="*/ 0 h 49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611" h="4949250">
                <a:moveTo>
                  <a:pt x="0" y="0"/>
                </a:moveTo>
                <a:lnTo>
                  <a:pt x="9144000" y="0"/>
                </a:lnTo>
                <a:cubicBezTo>
                  <a:pt x="9146117" y="1530611"/>
                  <a:pt x="9141883" y="3048523"/>
                  <a:pt x="9144000" y="4579134"/>
                </a:cubicBezTo>
                <a:lnTo>
                  <a:pt x="0" y="4949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AAD300-84C5-2B42-8167-BB7704E3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VLAIO </a:t>
            </a:r>
            <a:r>
              <a:rPr lang="en-US" dirty="0" err="1"/>
              <a:t>Instrumenten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484C4C-8FFF-3644-A50C-81F2B09E1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380" y="1361601"/>
            <a:ext cx="8384046" cy="29183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ICON </a:t>
            </a:r>
            <a:r>
              <a:rPr lang="en-US" sz="3200" dirty="0" err="1">
                <a:solidFill>
                  <a:schemeClr val="tx1"/>
                </a:solidFill>
              </a:rPr>
              <a:t>projecten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COOCK </a:t>
            </a:r>
            <a:r>
              <a:rPr lang="en-US" sz="3200" dirty="0" err="1">
                <a:solidFill>
                  <a:schemeClr val="tx1"/>
                </a:solidFill>
              </a:rPr>
              <a:t>projecten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TETRA </a:t>
            </a:r>
            <a:r>
              <a:rPr lang="en-US" sz="3200" dirty="0" err="1">
                <a:solidFill>
                  <a:schemeClr val="tx1"/>
                </a:solidFill>
              </a:rPr>
              <a:t>projecten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Ontwikkelingsprojecten</a:t>
            </a:r>
            <a:r>
              <a:rPr lang="en-US" sz="3200" dirty="0">
                <a:solidFill>
                  <a:schemeClr val="tx1"/>
                </a:solidFill>
              </a:rPr>
              <a:t> &amp; </a:t>
            </a:r>
            <a:r>
              <a:rPr lang="en-US" sz="3200" dirty="0" err="1">
                <a:solidFill>
                  <a:schemeClr val="tx1"/>
                </a:solidFill>
              </a:rPr>
              <a:t>Onderzoeksprojecten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KMO </a:t>
            </a:r>
            <a:r>
              <a:rPr lang="en-US" sz="3200" dirty="0" err="1">
                <a:solidFill>
                  <a:schemeClr val="tx1"/>
                </a:solidFill>
              </a:rPr>
              <a:t>Groeisubsidie</a:t>
            </a:r>
            <a:r>
              <a:rPr lang="en-US" sz="3200" dirty="0">
                <a:solidFill>
                  <a:schemeClr val="tx1"/>
                </a:solidFill>
              </a:rPr>
              <a:t> &amp; KMO </a:t>
            </a:r>
            <a:r>
              <a:rPr lang="en-US" sz="3200" dirty="0" err="1">
                <a:solidFill>
                  <a:schemeClr val="tx1"/>
                </a:solidFill>
              </a:rPr>
              <a:t>Portefeuille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Mandaten</a:t>
            </a:r>
            <a:r>
              <a:rPr lang="en-US" sz="3200" dirty="0">
                <a:solidFill>
                  <a:schemeClr val="tx1"/>
                </a:solidFill>
              </a:rPr>
              <a:t>: Baekeland, </a:t>
            </a:r>
            <a:r>
              <a:rPr lang="en-US" sz="3200" dirty="0" err="1">
                <a:solidFill>
                  <a:schemeClr val="tx1"/>
                </a:solidFill>
              </a:rPr>
              <a:t>Innovatie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2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93820180-CC79-4525-9F0E-C01BC0F260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227" y="-17385"/>
            <a:ext cx="9144611" cy="4949250"/>
          </a:xfrm>
        </p:spPr>
      </p:pic>
      <p:sp>
        <p:nvSpPr>
          <p:cNvPr id="14" name="Ruit 13">
            <a:extLst>
              <a:ext uri="{FF2B5EF4-FFF2-40B4-BE49-F238E27FC236}">
                <a16:creationId xmlns:a16="http://schemas.microsoft.com/office/drawing/2014/main" id="{F2E2C20A-E9D5-41EE-AD9A-97BFD39E92AE}"/>
              </a:ext>
            </a:extLst>
          </p:cNvPr>
          <p:cNvSpPr/>
          <p:nvPr/>
        </p:nvSpPr>
        <p:spPr>
          <a:xfrm>
            <a:off x="3467330" y="411750"/>
            <a:ext cx="4320000" cy="4320000"/>
          </a:xfrm>
          <a:prstGeom prst="diamond">
            <a:avLst/>
          </a:prstGeom>
          <a:solidFill>
            <a:srgbClr val="009B48">
              <a:alpha val="7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nl-NL" sz="3200" b="1" dirty="0">
                <a:solidFill>
                  <a:srgbClr val="FFFFFF"/>
                </a:solidFill>
              </a:rPr>
              <a:t>Flankerend</a:t>
            </a: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DC3B912A-08D9-4F13-BE6A-881DB817DA49}"/>
              </a:ext>
            </a:extLst>
          </p:cNvPr>
          <p:cNvSpPr/>
          <p:nvPr/>
        </p:nvSpPr>
        <p:spPr>
          <a:xfrm>
            <a:off x="-13865" y="1228066"/>
            <a:ext cx="3065191" cy="2903191"/>
          </a:xfrm>
          <a:custGeom>
            <a:avLst/>
            <a:gdLst>
              <a:gd name="connsiteX0" fmla="*/ 0 w 2848570"/>
              <a:gd name="connsiteY0" fmla="*/ 0 h 790560"/>
              <a:gd name="connsiteX1" fmla="*/ 2848570 w 2848570"/>
              <a:gd name="connsiteY1" fmla="*/ 0 h 790560"/>
              <a:gd name="connsiteX2" fmla="*/ 2848570 w 2848570"/>
              <a:gd name="connsiteY2" fmla="*/ 790560 h 790560"/>
              <a:gd name="connsiteX3" fmla="*/ 0 w 2848570"/>
              <a:gd name="connsiteY3" fmla="*/ 790560 h 790560"/>
              <a:gd name="connsiteX4" fmla="*/ 0 w 2848570"/>
              <a:gd name="connsiteY4" fmla="*/ 0 h 79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570" h="790560">
                <a:moveTo>
                  <a:pt x="0" y="0"/>
                </a:moveTo>
                <a:lnTo>
                  <a:pt x="2848570" y="0"/>
                </a:lnTo>
                <a:lnTo>
                  <a:pt x="2848570" y="790560"/>
                </a:lnTo>
                <a:lnTo>
                  <a:pt x="0" y="790560"/>
                </a:lnTo>
                <a:lnTo>
                  <a:pt x="0" y="0"/>
                </a:lnTo>
                <a:close/>
              </a:path>
            </a:pathLst>
          </a:custGeom>
          <a:solidFill>
            <a:srgbClr val="009B48">
              <a:alpha val="65000"/>
            </a:srgbClr>
          </a:solidFill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nl-BE" sz="2200" b="1" dirty="0">
                <a:solidFill>
                  <a:schemeClr val="bg1"/>
                </a:solidFill>
              </a:rPr>
              <a:t>Naast opportuniteiten, zijn er aan AI ook risico’s verbonden. Bewustmaking, opleiding en juridische en ethische omkadering maken daarom integraal deel uit van dit beleidsplan.</a:t>
            </a:r>
            <a:endParaRPr lang="nl-NL" sz="2200" b="1" kern="1200" dirty="0">
              <a:solidFill>
                <a:schemeClr val="bg1"/>
              </a:solidFill>
            </a:endParaRPr>
          </a:p>
        </p:txBody>
      </p:sp>
      <p:sp>
        <p:nvSpPr>
          <p:cNvPr id="12" name="Ruit 11">
            <a:extLst>
              <a:ext uri="{FF2B5EF4-FFF2-40B4-BE49-F238E27FC236}">
                <a16:creationId xmlns:a16="http://schemas.microsoft.com/office/drawing/2014/main" id="{DCBEFE06-05BC-4764-B5C4-EBA4F364D29B}"/>
              </a:ext>
            </a:extLst>
          </p:cNvPr>
          <p:cNvSpPr/>
          <p:nvPr/>
        </p:nvSpPr>
        <p:spPr>
          <a:xfrm>
            <a:off x="3132974" y="101708"/>
            <a:ext cx="2539911" cy="2360115"/>
          </a:xfrm>
          <a:prstGeom prst="diamond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>
                <a:solidFill>
                  <a:srgbClr val="FFFFFF"/>
                </a:solidFill>
              </a:rPr>
              <a:t>Opleiding</a:t>
            </a:r>
          </a:p>
        </p:txBody>
      </p:sp>
      <p:sp>
        <p:nvSpPr>
          <p:cNvPr id="13" name="Ruit 12">
            <a:extLst>
              <a:ext uri="{FF2B5EF4-FFF2-40B4-BE49-F238E27FC236}">
                <a16:creationId xmlns:a16="http://schemas.microsoft.com/office/drawing/2014/main" id="{C3C2AA0C-3BBD-43A1-AA42-556853C0D292}"/>
              </a:ext>
            </a:extLst>
          </p:cNvPr>
          <p:cNvSpPr/>
          <p:nvPr/>
        </p:nvSpPr>
        <p:spPr>
          <a:xfrm>
            <a:off x="5836189" y="48062"/>
            <a:ext cx="2672490" cy="2523688"/>
          </a:xfrm>
          <a:prstGeom prst="diamond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 err="1">
                <a:solidFill>
                  <a:srgbClr val="FFFFFF"/>
                </a:solidFill>
              </a:rPr>
              <a:t>Outreach</a:t>
            </a:r>
            <a:endParaRPr lang="nl-NL" sz="3200" b="1" dirty="0">
              <a:solidFill>
                <a:srgbClr val="FFFFFF"/>
              </a:solidFill>
            </a:endParaRPr>
          </a:p>
        </p:txBody>
      </p:sp>
      <p:sp>
        <p:nvSpPr>
          <p:cNvPr id="15" name="Ruit 14">
            <a:extLst>
              <a:ext uri="{FF2B5EF4-FFF2-40B4-BE49-F238E27FC236}">
                <a16:creationId xmlns:a16="http://schemas.microsoft.com/office/drawing/2014/main" id="{C960CF21-B1C6-4002-AB88-23C7A05998B4}"/>
              </a:ext>
            </a:extLst>
          </p:cNvPr>
          <p:cNvSpPr/>
          <p:nvPr/>
        </p:nvSpPr>
        <p:spPr>
          <a:xfrm>
            <a:off x="5426696" y="2689438"/>
            <a:ext cx="2539911" cy="2360115"/>
          </a:xfrm>
          <a:prstGeom prst="diamond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600"/>
              </a:lnSpc>
            </a:pPr>
            <a:r>
              <a:rPr lang="nl-NL" sz="3200" b="1" dirty="0">
                <a:solidFill>
                  <a:srgbClr val="FFFFFF"/>
                </a:solidFill>
              </a:rPr>
              <a:t>Ethiek</a:t>
            </a:r>
            <a:endParaRPr lang="nl-N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524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037071D7-FC9A-4D8D-888C-C014E621E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32" y="2903459"/>
            <a:ext cx="545425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-64" charset="-128"/>
              </a:defRPr>
            </a:lvl9pPr>
          </a:lstStyle>
          <a:p>
            <a:pPr hangingPunct="1">
              <a:spcBef>
                <a:spcPct val="20000"/>
              </a:spcBef>
              <a:buClr>
                <a:schemeClr val="tx1"/>
              </a:buClr>
            </a:pPr>
            <a:r>
              <a:rPr lang="nl-NL" sz="2000" b="1" dirty="0">
                <a:solidFill>
                  <a:schemeClr val="bg1"/>
                </a:solidFill>
                <a:latin typeface="+mj-lt"/>
              </a:rPr>
              <a:t>Hendrik Baudrez </a:t>
            </a:r>
            <a:r>
              <a:rPr lang="nl-NL" sz="2000" dirty="0">
                <a:solidFill>
                  <a:schemeClr val="bg1"/>
                </a:solidFill>
                <a:latin typeface="+mj-lt"/>
              </a:rPr>
              <a:t>– bedrijfsadviseur VLAIO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Verdana" pitchFamily="34" charset="0"/>
              <a:buNone/>
            </a:pPr>
            <a:r>
              <a:rPr lang="nl-NL" sz="2000" dirty="0">
                <a:solidFill>
                  <a:schemeClr val="bg1"/>
                </a:solidFill>
                <a:latin typeface="+mj-lt"/>
              </a:rPr>
              <a:t>0499 387 003 </a:t>
            </a:r>
          </a:p>
          <a:p>
            <a:pPr hangingPunct="1">
              <a:spcBef>
                <a:spcPct val="20000"/>
              </a:spcBef>
              <a:buClr>
                <a:schemeClr val="tx1"/>
              </a:buClr>
            </a:pPr>
            <a:r>
              <a:rPr lang="nl-NL" sz="2000" dirty="0" err="1">
                <a:solidFill>
                  <a:schemeClr val="bg1"/>
                </a:solidFill>
                <a:latin typeface="+mj-lt"/>
              </a:rPr>
              <a:t>hendrik.baudrez@vlaio.be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  <a:p>
            <a:pPr hangingPunct="1">
              <a:spcBef>
                <a:spcPct val="20000"/>
              </a:spcBef>
              <a:buClr>
                <a:schemeClr val="tx1"/>
              </a:buClr>
            </a:pPr>
            <a:r>
              <a:rPr lang="nl-NL" sz="2000" b="1" dirty="0" err="1">
                <a:solidFill>
                  <a:schemeClr val="bg1"/>
                </a:solidFill>
                <a:latin typeface="+mj-lt"/>
              </a:rPr>
              <a:t>www.vlaio.be</a:t>
            </a:r>
            <a:r>
              <a:rPr lang="nl-NL" sz="20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Verdana" pitchFamily="34" charset="0"/>
              <a:buNone/>
            </a:pP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DE8CC2E-9CB7-40EC-9B8D-0667092F651B}"/>
              </a:ext>
            </a:extLst>
          </p:cNvPr>
          <p:cNvCxnSpPr/>
          <p:nvPr/>
        </p:nvCxnSpPr>
        <p:spPr>
          <a:xfrm>
            <a:off x="3440430" y="2942177"/>
            <a:ext cx="0" cy="1800000"/>
          </a:xfrm>
          <a:prstGeom prst="line">
            <a:avLst/>
          </a:prstGeom>
          <a:noFill/>
          <a:ln w="2222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97279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01_TITELSLIDES_BASIS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TEKSTSLIDES_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355</Words>
  <Application>Microsoft Macintosh PowerPoint</Application>
  <PresentationFormat>On-screen Show (16:9)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LucidaGrande</vt:lpstr>
      <vt:lpstr>Verdana</vt:lpstr>
      <vt:lpstr>Wingdings</vt:lpstr>
      <vt:lpstr>01_TITELSLIDES_BASIS</vt:lpstr>
      <vt:lpstr>02_TEKSTSLIDES_BASIS</vt:lpstr>
      <vt:lpstr>Impulsprogramma Artificiële intelligentie </vt:lpstr>
      <vt:lpstr>context</vt:lpstr>
      <vt:lpstr>Artificiële</vt:lpstr>
      <vt:lpstr>PowerPoint Presentation</vt:lpstr>
      <vt:lpstr>PowerPoint Presentation</vt:lpstr>
      <vt:lpstr>PowerPoint Presentation</vt:lpstr>
      <vt:lpstr>VLAIO Instrumenten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Karel Degelin</dc:creator>
  <cp:lastModifiedBy>Hendrik Baudrez</cp:lastModifiedBy>
  <cp:revision>400</cp:revision>
  <cp:lastPrinted>2019-01-04T14:28:10Z</cp:lastPrinted>
  <dcterms:created xsi:type="dcterms:W3CDTF">2018-12-10T09:10:49Z</dcterms:created>
  <dcterms:modified xsi:type="dcterms:W3CDTF">2019-06-13T14:27:18Z</dcterms:modified>
</cp:coreProperties>
</file>