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5" r:id="rId5"/>
    <p:sldId id="256" r:id="rId6"/>
    <p:sldId id="262" r:id="rId7"/>
    <p:sldId id="263" r:id="rId8"/>
    <p:sldId id="267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51BEBD"/>
    <a:srgbClr val="129291"/>
    <a:srgbClr val="0D8989"/>
    <a:srgbClr val="0066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7B037-F894-E944-B476-923CECE341E9}" v="232" dt="2019-09-11T11:19:28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02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4883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688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118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697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269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259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8416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170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9737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338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8067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5.wdp"/><Relationship Id="rId18" Type="http://schemas.openxmlformats.org/officeDocument/2006/relationships/image" Target="../media/image12.png"/><Relationship Id="rId3" Type="http://schemas.microsoft.com/office/2007/relationships/hdphoto" Target="../media/hdphoto4.wdp"/><Relationship Id="rId21" Type="http://schemas.openxmlformats.org/officeDocument/2006/relationships/image" Target="../media/image30.tiff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image" Target="../media/image16.png"/><Relationship Id="rId16" Type="http://schemas.openxmlformats.org/officeDocument/2006/relationships/image" Target="../media/image28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jpeg"/><Relationship Id="rId19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Relationship Id="rId2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C1A687-0132-8244-9FC8-5F43896AC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3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7583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BE" dirty="0">
                <a:solidFill>
                  <a:srgbClr val="006699"/>
                </a:solidFill>
              </a:rPr>
              <a:t>Valorisation of flexible energy production @ Umicore:</a:t>
            </a:r>
            <a:br>
              <a:rPr lang="nl-BE" dirty="0">
                <a:solidFill>
                  <a:srgbClr val="006699"/>
                </a:solidFill>
              </a:rPr>
            </a:br>
            <a:r>
              <a:rPr lang="nl-BE" dirty="0">
                <a:solidFill>
                  <a:srgbClr val="006699"/>
                </a:solidFill>
              </a:rPr>
              <a:t>an Industry 4.0 case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114131"/>
            <a:ext cx="9144000" cy="1655762"/>
          </a:xfrm>
        </p:spPr>
        <p:txBody>
          <a:bodyPr/>
          <a:lstStyle/>
          <a:p>
            <a:r>
              <a:rPr lang="nl-BE" dirty="0">
                <a:solidFill>
                  <a:srgbClr val="006699"/>
                </a:solidFill>
              </a:rPr>
              <a:t>David Verstraeten – Partner, engineering manager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8806" y="5349875"/>
            <a:ext cx="1313090" cy="1184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AAE969-51B9-CC44-BD28-2E9679924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630" y="3169131"/>
            <a:ext cx="5550740" cy="19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5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F30557D-38E2-BC4E-B15E-8EAEAD757A86}"/>
              </a:ext>
            </a:extLst>
          </p:cNvPr>
          <p:cNvSpPr/>
          <p:nvPr/>
        </p:nvSpPr>
        <p:spPr bwMode="auto">
          <a:xfrm>
            <a:off x="0" y="-28099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39444E">
                  <a:alpha val="75000"/>
                </a:srgbClr>
              </a:gs>
              <a:gs pos="80000">
                <a:srgbClr val="39444E">
                  <a:alpha val="25000"/>
                </a:srgbClr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/>
            <a:endParaRPr lang="en-GB" sz="3200" dirty="0">
              <a:latin typeface="Lucida Handwriting" charset="0"/>
              <a:ea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8E1A96-ABEF-B348-9E7C-3055D5438B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92"/>
            <a:ext cx="12204883" cy="690736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F28C928-42AA-8141-B9FF-A86780A65E88}"/>
              </a:ext>
            </a:extLst>
          </p:cNvPr>
          <p:cNvGrpSpPr/>
          <p:nvPr/>
        </p:nvGrpSpPr>
        <p:grpSpPr>
          <a:xfrm>
            <a:off x="690708" y="1827073"/>
            <a:ext cx="6578695" cy="3350311"/>
            <a:chOff x="1207327" y="454152"/>
            <a:chExt cx="8117201" cy="413382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714F8D-A6ED-9E48-979C-5FA133690F08}"/>
                </a:ext>
              </a:extLst>
            </p:cNvPr>
            <p:cNvGrpSpPr/>
            <p:nvPr/>
          </p:nvGrpSpPr>
          <p:grpSpPr>
            <a:xfrm>
              <a:off x="1393321" y="454152"/>
              <a:ext cx="6076387" cy="936104"/>
              <a:chOff x="1393321" y="454152"/>
              <a:chExt cx="6076387" cy="936104"/>
            </a:xfrm>
          </p:grpSpPr>
          <p:pic>
            <p:nvPicPr>
              <p:cNvPr id="14" name="Picture 2" descr="Image result for batteryicon">
                <a:extLst>
                  <a:ext uri="{FF2B5EF4-FFF2-40B4-BE49-F238E27FC236}">
                    <a16:creationId xmlns:a16="http://schemas.microsoft.com/office/drawing/2014/main" id="{A043D06A-622C-FE47-96D4-87B0E69F70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6200000">
                <a:off x="1166387" y="681086"/>
                <a:ext cx="936104" cy="4822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C32ABC-9CB2-CF44-A8B5-E297AC7FC410}"/>
                  </a:ext>
                </a:extLst>
              </p:cNvPr>
              <p:cNvSpPr/>
              <p:nvPr/>
            </p:nvSpPr>
            <p:spPr>
              <a:xfrm>
                <a:off x="1875555" y="561435"/>
                <a:ext cx="5594153" cy="7215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914377" lvl="2" algn="l"/>
                <a:r>
                  <a:rPr lang="en-US" sz="1600" b="1" kern="0" dirty="0">
                    <a:solidFill>
                      <a:schemeClr val="tx1"/>
                    </a:solidFill>
                    <a:latin typeface="Calibri"/>
                  </a:rPr>
                  <a:t>Electricity is by nature hard to store and must be available depending on demand 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D82652-E2B8-7542-919F-3D468FEECB5A}"/>
                </a:ext>
              </a:extLst>
            </p:cNvPr>
            <p:cNvGrpSpPr/>
            <p:nvPr/>
          </p:nvGrpSpPr>
          <p:grpSpPr>
            <a:xfrm>
              <a:off x="1207327" y="2088377"/>
              <a:ext cx="6262381" cy="854224"/>
              <a:chOff x="1207327" y="2088377"/>
              <a:chExt cx="6262381" cy="85422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1F37D83-BA76-E94E-8527-4F94CF84F7AC}"/>
                  </a:ext>
                </a:extLst>
              </p:cNvPr>
              <p:cNvSpPr/>
              <p:nvPr/>
            </p:nvSpPr>
            <p:spPr>
              <a:xfrm>
                <a:off x="1875557" y="2154717"/>
                <a:ext cx="5594151" cy="7215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914377" lvl="2" algn="l"/>
                <a:r>
                  <a:rPr lang="en-US" sz="1600" b="1" kern="0" dirty="0">
                    <a:solidFill>
                      <a:schemeClr val="tx1"/>
                    </a:solidFill>
                    <a:latin typeface="Calibri"/>
                  </a:rPr>
                  <a:t>Production and consumption have to be balanced in real time</a:t>
                </a:r>
              </a:p>
            </p:txBody>
          </p:sp>
          <p:pic>
            <p:nvPicPr>
              <p:cNvPr id="13" name="Picture 4" descr="Image result for balance icon">
                <a:extLst>
                  <a:ext uri="{FF2B5EF4-FFF2-40B4-BE49-F238E27FC236}">
                    <a16:creationId xmlns:a16="http://schemas.microsoft.com/office/drawing/2014/main" id="{E1EA1ABC-CA40-4B45-B7AA-610A329CBF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7327" y="2088377"/>
                <a:ext cx="854224" cy="8542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5E0224-2F51-7B4B-A115-31DE7C748727}"/>
                </a:ext>
              </a:extLst>
            </p:cNvPr>
            <p:cNvGrpSpPr/>
            <p:nvPr/>
          </p:nvGrpSpPr>
          <p:grpSpPr>
            <a:xfrm>
              <a:off x="1207327" y="3733750"/>
              <a:ext cx="8117201" cy="854224"/>
              <a:chOff x="1207327" y="3733750"/>
              <a:chExt cx="8117201" cy="85422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FA96B4B-3304-CB41-9711-2171E389A6C8}"/>
                  </a:ext>
                </a:extLst>
              </p:cNvPr>
              <p:cNvSpPr/>
              <p:nvPr/>
            </p:nvSpPr>
            <p:spPr>
              <a:xfrm>
                <a:off x="1875557" y="3951997"/>
                <a:ext cx="7448971" cy="41772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914377" lvl="2" algn="l"/>
                <a:r>
                  <a:rPr lang="en-US" sz="1600" b="1" i="1" u="sng" kern="0" dirty="0">
                    <a:solidFill>
                      <a:schemeClr val="tx1"/>
                    </a:solidFill>
                    <a:latin typeface="Calibri"/>
                  </a:rPr>
                  <a:t>Continuous Intraday Market</a:t>
                </a:r>
              </a:p>
            </p:txBody>
          </p:sp>
          <p:pic>
            <p:nvPicPr>
              <p:cNvPr id="11" name="Picture 8" descr="Image result for buy sell icon">
                <a:extLst>
                  <a:ext uri="{FF2B5EF4-FFF2-40B4-BE49-F238E27FC236}">
                    <a16:creationId xmlns:a16="http://schemas.microsoft.com/office/drawing/2014/main" id="{DFCB24DD-11C4-CF47-A483-47ADA2A65A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7327" y="3733750"/>
                <a:ext cx="854224" cy="8542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D761F7-B502-284B-BDB2-EBAAB4C8A59A}"/>
              </a:ext>
            </a:extLst>
          </p:cNvPr>
          <p:cNvGrpSpPr/>
          <p:nvPr/>
        </p:nvGrpSpPr>
        <p:grpSpPr>
          <a:xfrm>
            <a:off x="6645785" y="1562388"/>
            <a:ext cx="5546215" cy="3847528"/>
            <a:chOff x="1211574" y="326328"/>
            <a:chExt cx="6528778" cy="452915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DFDDBD6-7E2C-1048-8A08-2F2F6F9F52C1}"/>
                </a:ext>
              </a:extLst>
            </p:cNvPr>
            <p:cNvGrpSpPr/>
            <p:nvPr/>
          </p:nvGrpSpPr>
          <p:grpSpPr>
            <a:xfrm>
              <a:off x="1305364" y="326328"/>
              <a:ext cx="6434988" cy="813544"/>
              <a:chOff x="1305364" y="326328"/>
              <a:chExt cx="6434988" cy="813544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EDB625F-C1F1-B340-AAA3-8DEB6545E97D}"/>
                  </a:ext>
                </a:extLst>
              </p:cNvPr>
              <p:cNvSpPr/>
              <p:nvPr/>
            </p:nvSpPr>
            <p:spPr>
              <a:xfrm>
                <a:off x="1953254" y="573852"/>
                <a:ext cx="5787098" cy="3985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914377" lvl="2" algn="l"/>
                <a:r>
                  <a:rPr lang="en-US" sz="1600" b="1" kern="0" dirty="0">
                    <a:solidFill>
                      <a:schemeClr val="tx1"/>
                    </a:solidFill>
                    <a:latin typeface="Calibri"/>
                  </a:rPr>
                  <a:t>Electricity prices are very volatile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394169FA-E134-1745-A81E-312C3771C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05364" y="326328"/>
                <a:ext cx="813544" cy="813544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BEBEEAE-E813-E34C-93FE-6C8E779C8A39}"/>
                </a:ext>
              </a:extLst>
            </p:cNvPr>
            <p:cNvGrpSpPr/>
            <p:nvPr/>
          </p:nvGrpSpPr>
          <p:grpSpPr>
            <a:xfrm>
              <a:off x="1237307" y="1422920"/>
              <a:ext cx="5892902" cy="1068073"/>
              <a:chOff x="1237307" y="1422920"/>
              <a:chExt cx="5892902" cy="1068073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A7AFEEE-756B-B74A-87A4-1446CD16188F}"/>
                  </a:ext>
                </a:extLst>
              </p:cNvPr>
              <p:cNvSpPr/>
              <p:nvPr/>
            </p:nvSpPr>
            <p:spPr>
              <a:xfrm>
                <a:off x="1953255" y="1512777"/>
                <a:ext cx="5176954" cy="978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377" lvl="2" algn="l"/>
                <a:r>
                  <a:rPr lang="en-US" sz="1600" b="1" kern="0" dirty="0">
                    <a:solidFill>
                      <a:schemeClr val="tx1"/>
                    </a:solidFill>
                    <a:latin typeface="Calibri"/>
                  </a:rPr>
                  <a:t>Network operator (Elia) uses pricing mechanism to stimulate producers to create balance on the network   </a:t>
                </a: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5DBCB2D-625B-C448-A6BC-1B0C9EC035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7307" y="1422920"/>
                <a:ext cx="949657" cy="949657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ABF6548-FB57-874D-828C-6E0293FD5B37}"/>
                </a:ext>
              </a:extLst>
            </p:cNvPr>
            <p:cNvGrpSpPr/>
            <p:nvPr/>
          </p:nvGrpSpPr>
          <p:grpSpPr>
            <a:xfrm>
              <a:off x="1211574" y="3880093"/>
              <a:ext cx="5326280" cy="975390"/>
              <a:chOff x="1211574" y="3880093"/>
              <a:chExt cx="5326280" cy="97539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8B834C-4A70-E348-9604-0AE8894BE59F}"/>
                  </a:ext>
                </a:extLst>
              </p:cNvPr>
              <p:cNvSpPr/>
              <p:nvPr/>
            </p:nvSpPr>
            <p:spPr>
              <a:xfrm>
                <a:off x="1953253" y="3979444"/>
                <a:ext cx="4584601" cy="688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377" lvl="2" algn="l"/>
                <a:r>
                  <a:rPr lang="en-US" sz="1600" b="1" i="1" u="sng" kern="0" dirty="0">
                    <a:solidFill>
                      <a:schemeClr val="tx1"/>
                    </a:solidFill>
                    <a:latin typeface="Calibri"/>
                  </a:rPr>
                  <a:t>How to optimally choose when to buy, sell or produce.</a:t>
                </a:r>
              </a:p>
            </p:txBody>
          </p:sp>
          <p:pic>
            <p:nvPicPr>
              <p:cNvPr id="24" name="Picture 4" descr="Image result for decision icon">
                <a:extLst>
                  <a:ext uri="{FF2B5EF4-FFF2-40B4-BE49-F238E27FC236}">
                    <a16:creationId xmlns:a16="http://schemas.microsoft.com/office/drawing/2014/main" id="{8210C589-3AD4-E24C-BE8D-0873BE6A13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1574" y="3880093"/>
                <a:ext cx="975390" cy="9753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85AC55A-BF69-8C49-9639-6B176542D49F}"/>
                </a:ext>
              </a:extLst>
            </p:cNvPr>
            <p:cNvGrpSpPr/>
            <p:nvPr/>
          </p:nvGrpSpPr>
          <p:grpSpPr>
            <a:xfrm>
              <a:off x="1237307" y="2555797"/>
              <a:ext cx="4986754" cy="1020969"/>
              <a:chOff x="1237307" y="2555797"/>
              <a:chExt cx="4986754" cy="102096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32EB3AF-1CB9-0940-A778-E75C45889A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7307" y="2555797"/>
                <a:ext cx="926572" cy="926572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A979148-9695-0242-BD3D-ACA719555A69}"/>
                  </a:ext>
                </a:extLst>
              </p:cNvPr>
              <p:cNvSpPr/>
              <p:nvPr/>
            </p:nvSpPr>
            <p:spPr>
              <a:xfrm>
                <a:off x="1953255" y="2888393"/>
                <a:ext cx="4270806" cy="688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377" lvl="2" algn="l"/>
                <a:r>
                  <a:rPr lang="en-US" sz="1600" b="1" kern="0" dirty="0">
                    <a:solidFill>
                      <a:schemeClr val="tx1"/>
                    </a:solidFill>
                    <a:latin typeface="Calibri"/>
                  </a:rPr>
                  <a:t>Production needs need to be filled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3D57EDF-931D-2443-B909-A5D58A3C998B}"/>
              </a:ext>
            </a:extLst>
          </p:cNvPr>
          <p:cNvGrpSpPr/>
          <p:nvPr/>
        </p:nvGrpSpPr>
        <p:grpSpPr>
          <a:xfrm>
            <a:off x="-39690" y="6175431"/>
            <a:ext cx="2202427" cy="716648"/>
            <a:chOff x="179511" y="-53021"/>
            <a:chExt cx="4083179" cy="1328627"/>
          </a:xfrm>
        </p:grpSpPr>
        <p:pic>
          <p:nvPicPr>
            <p:cNvPr id="35" name="Afbeelding 1" descr="Yazzoom transparent no slogan.png">
              <a:extLst>
                <a:ext uri="{FF2B5EF4-FFF2-40B4-BE49-F238E27FC236}">
                  <a16:creationId xmlns:a16="http://schemas.microsoft.com/office/drawing/2014/main" id="{B9B31F84-558D-4D40-AC27-899014598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1" y="-53021"/>
              <a:ext cx="3869725" cy="1328627"/>
            </a:xfrm>
            <a:prstGeom prst="rect">
              <a:avLst/>
            </a:prstGeom>
          </p:spPr>
        </p:pic>
        <p:sp>
          <p:nvSpPr>
            <p:cNvPr id="36" name="Tekstvak 6">
              <a:extLst>
                <a:ext uri="{FF2B5EF4-FFF2-40B4-BE49-F238E27FC236}">
                  <a16:creationId xmlns:a16="http://schemas.microsoft.com/office/drawing/2014/main" id="{A356CF4A-46B8-5D4A-B5B3-B44E2A1F7649}"/>
                </a:ext>
              </a:extLst>
            </p:cNvPr>
            <p:cNvSpPr txBox="1"/>
            <p:nvPr/>
          </p:nvSpPr>
          <p:spPr>
            <a:xfrm>
              <a:off x="735066" y="717005"/>
              <a:ext cx="3527624" cy="399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800" spc="80" dirty="0">
                  <a:solidFill>
                    <a:srgbClr val="FF7800"/>
                  </a:solidFill>
                  <a:latin typeface="Aharoni Bold"/>
                  <a:cs typeface="Aharoni Bold"/>
                </a:rPr>
                <a:t>creating value from data</a:t>
              </a: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57601014-AAB7-224D-8316-9ACD8AE0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19" y="126862"/>
            <a:ext cx="808204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l-NL" dirty="0"/>
              <a:t>The </a:t>
            </a:r>
            <a:r>
              <a:rPr lang="nl-NL" dirty="0" err="1"/>
              <a:t>intraday</a:t>
            </a:r>
            <a:r>
              <a:rPr lang="nl-NL" dirty="0"/>
              <a:t> </a:t>
            </a:r>
            <a:r>
              <a:rPr lang="nl-NL" dirty="0" err="1"/>
              <a:t>imbalance</a:t>
            </a:r>
            <a:r>
              <a:rPr lang="nl-NL" dirty="0"/>
              <a:t> market</a:t>
            </a:r>
          </a:p>
        </p:txBody>
      </p:sp>
      <p:pic>
        <p:nvPicPr>
          <p:cNvPr id="32" name="Afbeelding 3">
            <a:extLst>
              <a:ext uri="{FF2B5EF4-FFF2-40B4-BE49-F238E27FC236}">
                <a16:creationId xmlns:a16="http://schemas.microsoft.com/office/drawing/2014/main" id="{4A961C6A-F724-7A49-968D-1EEDF02AC0C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8910" y="5703299"/>
            <a:ext cx="1313090" cy="11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9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8E670BC-AA1D-EA49-969B-D72F7EE18C26}"/>
              </a:ext>
            </a:extLst>
          </p:cNvPr>
          <p:cNvGrpSpPr/>
          <p:nvPr/>
        </p:nvGrpSpPr>
        <p:grpSpPr>
          <a:xfrm>
            <a:off x="4397375" y="1051328"/>
            <a:ext cx="7192961" cy="5154920"/>
            <a:chOff x="4397375" y="1051328"/>
            <a:chExt cx="7192961" cy="51549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47128C-DB0C-2844-BA31-2C33B2D74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97375" y="1828800"/>
              <a:ext cx="7108825" cy="408622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7361ED-7C55-A64A-9265-94B155A634E3}"/>
                </a:ext>
              </a:extLst>
            </p:cNvPr>
            <p:cNvSpPr/>
            <p:nvPr/>
          </p:nvSpPr>
          <p:spPr>
            <a:xfrm>
              <a:off x="6161994" y="5778500"/>
              <a:ext cx="1115106" cy="427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3C8ABB-2172-294E-AE3B-F3EA08C80BA5}"/>
                </a:ext>
              </a:extLst>
            </p:cNvPr>
            <p:cNvSpPr/>
            <p:nvPr/>
          </p:nvSpPr>
          <p:spPr>
            <a:xfrm>
              <a:off x="9451293" y="1614926"/>
              <a:ext cx="2139043" cy="950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3F8E907-48EE-7B44-8B85-861C1F8EE0FA}"/>
                </a:ext>
              </a:extLst>
            </p:cNvPr>
            <p:cNvSpPr/>
            <p:nvPr/>
          </p:nvSpPr>
          <p:spPr>
            <a:xfrm>
              <a:off x="5279343" y="1051328"/>
              <a:ext cx="2139043" cy="21390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8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ECB51DA-FC73-6A4C-B9CB-9309BE809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Combined Heat and Power (CHP): the principle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B7DC2-2819-4D4A-8937-7DAAE6D76C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213" y="1828800"/>
            <a:ext cx="3629025" cy="40862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1DA26E5-0764-3849-9A6E-F49A0F7F3441}"/>
              </a:ext>
            </a:extLst>
          </p:cNvPr>
          <p:cNvSpPr txBox="1"/>
          <p:nvPr/>
        </p:nvSpPr>
        <p:spPr>
          <a:xfrm>
            <a:off x="8620578" y="1867747"/>
            <a:ext cx="190023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Natural gas</a:t>
            </a:r>
          </a:p>
          <a:p>
            <a:r>
              <a:rPr lang="nl-NL" sz="1000" dirty="0" err="1"/>
              <a:t>Combustion</a:t>
            </a:r>
            <a:r>
              <a:rPr lang="nl-NL" sz="1000" dirty="0"/>
              <a:t> </a:t>
            </a:r>
          </a:p>
          <a:p>
            <a:r>
              <a:rPr lang="nl-NL" sz="1000" dirty="0" err="1"/>
              <a:t>chamber</a:t>
            </a:r>
            <a:endParaRPr lang="nl-NL" sz="1000" dirty="0"/>
          </a:p>
          <a:p>
            <a:r>
              <a:rPr lang="nl-NL" sz="1000" dirty="0"/>
              <a:t>Gas turbine</a:t>
            </a:r>
          </a:p>
          <a:p>
            <a:r>
              <a:rPr lang="nl-NL" sz="1000" dirty="0" err="1"/>
              <a:t>Alternator</a:t>
            </a:r>
            <a:endParaRPr lang="nl-NL" sz="1000" dirty="0"/>
          </a:p>
          <a:p>
            <a:r>
              <a:rPr lang="nl-NL" sz="1000" dirty="0" err="1"/>
              <a:t>Exciter</a:t>
            </a:r>
            <a:endParaRPr lang="nl-NL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A6730D-305D-6544-B734-478DDFCDCB53}"/>
              </a:ext>
            </a:extLst>
          </p:cNvPr>
          <p:cNvSpPr txBox="1"/>
          <p:nvPr/>
        </p:nvSpPr>
        <p:spPr>
          <a:xfrm>
            <a:off x="8620578" y="2838397"/>
            <a:ext cx="1900236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950" dirty="0" err="1"/>
              <a:t>Transformer</a:t>
            </a:r>
            <a:endParaRPr lang="nl-NL" sz="950" dirty="0"/>
          </a:p>
          <a:p>
            <a:r>
              <a:rPr lang="nl-NL" sz="950" dirty="0"/>
              <a:t>High voltage </a:t>
            </a:r>
            <a:r>
              <a:rPr lang="nl-NL" sz="950" dirty="0" err="1"/>
              <a:t>lines</a:t>
            </a:r>
            <a:endParaRPr lang="nl-NL" sz="950" dirty="0"/>
          </a:p>
          <a:p>
            <a:r>
              <a:rPr lang="nl-NL" sz="950" dirty="0"/>
              <a:t>Heat recovery </a:t>
            </a:r>
          </a:p>
          <a:p>
            <a:r>
              <a:rPr lang="nl-NL" sz="950" dirty="0" err="1"/>
              <a:t>steam</a:t>
            </a:r>
            <a:r>
              <a:rPr lang="nl-NL" sz="950" dirty="0"/>
              <a:t> generator</a:t>
            </a:r>
          </a:p>
          <a:p>
            <a:r>
              <a:rPr lang="nl-NL" sz="950" dirty="0"/>
              <a:t>Water feed</a:t>
            </a:r>
          </a:p>
          <a:p>
            <a:r>
              <a:rPr lang="nl-NL" sz="950" dirty="0" err="1"/>
              <a:t>Produced</a:t>
            </a:r>
            <a:r>
              <a:rPr lang="nl-NL" sz="950" dirty="0"/>
              <a:t> </a:t>
            </a:r>
            <a:r>
              <a:rPr lang="nl-NL" sz="950" dirty="0" err="1"/>
              <a:t>steam</a:t>
            </a:r>
            <a:endParaRPr lang="nl-NL" sz="950" dirty="0"/>
          </a:p>
          <a:p>
            <a:r>
              <a:rPr lang="nl-NL" sz="950" dirty="0" err="1"/>
              <a:t>Production</a:t>
            </a:r>
            <a:r>
              <a:rPr lang="nl-NL" sz="950" dirty="0"/>
              <a:t> plant</a:t>
            </a:r>
          </a:p>
          <a:p>
            <a:endParaRPr lang="nl-NL" sz="950" dirty="0"/>
          </a:p>
        </p:txBody>
      </p:sp>
      <p:pic>
        <p:nvPicPr>
          <p:cNvPr id="16" name="Afbeelding 3">
            <a:extLst>
              <a:ext uri="{FF2B5EF4-FFF2-40B4-BE49-F238E27FC236}">
                <a16:creationId xmlns:a16="http://schemas.microsoft.com/office/drawing/2014/main" id="{D8DFBB68-3500-FF40-83E5-3CA7222288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8910" y="5703299"/>
            <a:ext cx="1313090" cy="11842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A15AFDF-8750-4C4C-BB5C-09C824785E58}"/>
              </a:ext>
            </a:extLst>
          </p:cNvPr>
          <p:cNvGrpSpPr/>
          <p:nvPr/>
        </p:nvGrpSpPr>
        <p:grpSpPr>
          <a:xfrm>
            <a:off x="0" y="6193596"/>
            <a:ext cx="2162737" cy="693977"/>
            <a:chOff x="0" y="6193596"/>
            <a:chExt cx="2162737" cy="693977"/>
          </a:xfrm>
        </p:grpSpPr>
        <p:sp>
          <p:nvSpPr>
            <p:cNvPr id="37" name="Tekstvak 6">
              <a:extLst>
                <a:ext uri="{FF2B5EF4-FFF2-40B4-BE49-F238E27FC236}">
                  <a16:creationId xmlns:a16="http://schemas.microsoft.com/office/drawing/2014/main" id="{A7B82A6B-B23A-1341-AA32-64A586E57B00}"/>
                </a:ext>
              </a:extLst>
            </p:cNvPr>
            <p:cNvSpPr txBox="1"/>
            <p:nvPr/>
          </p:nvSpPr>
          <p:spPr>
            <a:xfrm>
              <a:off x="259971" y="6590775"/>
              <a:ext cx="19027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800" spc="80" dirty="0">
                  <a:solidFill>
                    <a:srgbClr val="FF7800"/>
                  </a:solidFill>
                  <a:latin typeface="Aharoni Bold"/>
                  <a:cs typeface="Aharoni Bold"/>
                </a:rPr>
                <a:t>creating value from data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31CE4E6-D5AC-6148-8655-C4265DBB7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193596"/>
              <a:ext cx="2004413" cy="693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144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A7682-2859-524D-ABE5-3FEE3478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err="1">
                <a:solidFill>
                  <a:srgbClr val="006699"/>
                </a:solidFill>
              </a:rPr>
              <a:t>Phased</a:t>
            </a:r>
            <a:r>
              <a:rPr lang="nl-NL" dirty="0">
                <a:solidFill>
                  <a:srgbClr val="006699"/>
                </a:solidFill>
              </a:rPr>
              <a:t> approach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46F963C-620F-3749-87CF-DCAD5E0A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936"/>
            <a:ext cx="10663238" cy="46672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006699"/>
                </a:solidFill>
              </a:rPr>
              <a:t>Phase 0: Predictive modeling</a:t>
            </a:r>
          </a:p>
          <a:p>
            <a:pPr lvl="1"/>
            <a:r>
              <a:rPr lang="en-US" dirty="0">
                <a:solidFill>
                  <a:srgbClr val="006699"/>
                </a:solidFill>
              </a:rPr>
              <a:t>Price prediction model for intra-day electricity market running on AWS</a:t>
            </a:r>
          </a:p>
          <a:p>
            <a:r>
              <a:rPr lang="en-US" dirty="0">
                <a:solidFill>
                  <a:srgbClr val="006699"/>
                </a:solidFill>
              </a:rPr>
              <a:t>Phase 1: Advanced Regulatory Process Control</a:t>
            </a:r>
          </a:p>
          <a:p>
            <a:pPr lvl="1"/>
            <a:r>
              <a:rPr lang="en-US" dirty="0">
                <a:solidFill>
                  <a:srgbClr val="006699"/>
                </a:solidFill>
              </a:rPr>
              <a:t>Audit and improvement of pressure control </a:t>
            </a:r>
            <a:r>
              <a:rPr lang="en-US" dirty="0">
                <a:solidFill>
                  <a:srgbClr val="006699"/>
                </a:solidFill>
                <a:sym typeface="Wingdings" pitchFamily="2" charset="2"/>
              </a:rPr>
              <a:t> r</a:t>
            </a:r>
            <a:r>
              <a:rPr lang="en-US" dirty="0">
                <a:solidFill>
                  <a:srgbClr val="006699"/>
                </a:solidFill>
              </a:rPr>
              <a:t>eduction of oscillations, improved dynamic response</a:t>
            </a:r>
          </a:p>
          <a:p>
            <a:r>
              <a:rPr lang="nl-BE" dirty="0">
                <a:solidFill>
                  <a:srgbClr val="006699"/>
                </a:solidFill>
              </a:rPr>
              <a:t>Phase 2: </a:t>
            </a:r>
            <a:r>
              <a:rPr lang="en-US" dirty="0">
                <a:solidFill>
                  <a:srgbClr val="006699"/>
                </a:solidFill>
              </a:rPr>
              <a:t>Supervisory</a:t>
            </a:r>
            <a:r>
              <a:rPr lang="nl-BE" dirty="0">
                <a:solidFill>
                  <a:srgbClr val="006699"/>
                </a:solidFill>
              </a:rPr>
              <a:t> Control without electricity price predictions</a:t>
            </a:r>
            <a:endParaRPr lang="en-US" dirty="0">
              <a:solidFill>
                <a:srgbClr val="006699"/>
              </a:solidFill>
            </a:endParaRPr>
          </a:p>
          <a:p>
            <a:pPr lvl="1"/>
            <a:r>
              <a:rPr lang="nl-BE" dirty="0">
                <a:solidFill>
                  <a:srgbClr val="006699"/>
                </a:solidFill>
              </a:rPr>
              <a:t>S</a:t>
            </a:r>
            <a:r>
              <a:rPr lang="en-US" dirty="0">
                <a:solidFill>
                  <a:srgbClr val="006699"/>
                </a:solidFill>
              </a:rPr>
              <a:t>witch to load control : </a:t>
            </a:r>
            <a:r>
              <a:rPr lang="nl-BE" dirty="0">
                <a:solidFill>
                  <a:srgbClr val="006699"/>
                </a:solidFill>
              </a:rPr>
              <a:t>On-site server</a:t>
            </a:r>
            <a:r>
              <a:rPr lang="en-US" dirty="0">
                <a:solidFill>
                  <a:srgbClr val="006699"/>
                </a:solidFill>
              </a:rPr>
              <a:t> overrules output of pressure controllers to control production output</a:t>
            </a:r>
          </a:p>
          <a:p>
            <a:r>
              <a:rPr lang="nl-BE" dirty="0">
                <a:solidFill>
                  <a:srgbClr val="006699"/>
                </a:solidFill>
              </a:rPr>
              <a:t>P</a:t>
            </a:r>
            <a:r>
              <a:rPr lang="en-US" dirty="0" err="1">
                <a:solidFill>
                  <a:srgbClr val="006699"/>
                </a:solidFill>
              </a:rPr>
              <a:t>hase</a:t>
            </a:r>
            <a:r>
              <a:rPr lang="en-US" dirty="0">
                <a:solidFill>
                  <a:srgbClr val="006699"/>
                </a:solidFill>
              </a:rPr>
              <a:t> 3: Supervisory Control: RTO with price predictions</a:t>
            </a:r>
          </a:p>
          <a:p>
            <a:pPr lvl="1"/>
            <a:r>
              <a:rPr lang="en-US" dirty="0">
                <a:solidFill>
                  <a:srgbClr val="006699"/>
                </a:solidFill>
              </a:rPr>
              <a:t>On-site server reads price predictions from the cloud and performs real-time optimization to decide which production units produce how much </a:t>
            </a:r>
          </a:p>
          <a:p>
            <a:pPr lvl="1"/>
            <a:endParaRPr lang="en-US" dirty="0"/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446A9121-1716-2B49-B051-038F1EA026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8910" y="5703299"/>
            <a:ext cx="1313090" cy="11842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E2FB74D-5B28-8C40-A307-50F1957D4A1A}"/>
              </a:ext>
            </a:extLst>
          </p:cNvPr>
          <p:cNvGrpSpPr/>
          <p:nvPr/>
        </p:nvGrpSpPr>
        <p:grpSpPr>
          <a:xfrm>
            <a:off x="0" y="6193596"/>
            <a:ext cx="2162737" cy="693977"/>
            <a:chOff x="0" y="6193596"/>
            <a:chExt cx="2162737" cy="693977"/>
          </a:xfrm>
        </p:grpSpPr>
        <p:sp>
          <p:nvSpPr>
            <p:cNvPr id="8" name="Tekstvak 6">
              <a:extLst>
                <a:ext uri="{FF2B5EF4-FFF2-40B4-BE49-F238E27FC236}">
                  <a16:creationId xmlns:a16="http://schemas.microsoft.com/office/drawing/2014/main" id="{5D3276EE-C86B-6E4C-AA7A-CC63FD3DDF8F}"/>
                </a:ext>
              </a:extLst>
            </p:cNvPr>
            <p:cNvSpPr txBox="1"/>
            <p:nvPr/>
          </p:nvSpPr>
          <p:spPr>
            <a:xfrm>
              <a:off x="259971" y="6590775"/>
              <a:ext cx="19027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800" spc="80" dirty="0">
                  <a:solidFill>
                    <a:srgbClr val="FF7800"/>
                  </a:solidFill>
                  <a:latin typeface="Aharoni Bold"/>
                  <a:cs typeface="Aharoni Bold"/>
                </a:rPr>
                <a:t>creating value from data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539417-9E1E-DC4F-B22D-6196915C7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193596"/>
              <a:ext cx="2004413" cy="693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86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D7B5211A-53E6-D64A-9953-F1AE8A0403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62552"/>
          </a:xfrm>
          <a:prstGeom prst="rect">
            <a:avLst/>
          </a:prstGeom>
          <a:ln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BEBB40-0437-8F45-8195-0D55C38F7C89}"/>
              </a:ext>
            </a:extLst>
          </p:cNvPr>
          <p:cNvSpPr/>
          <p:nvPr/>
        </p:nvSpPr>
        <p:spPr>
          <a:xfrm>
            <a:off x="7877554" y="355495"/>
            <a:ext cx="2849601" cy="2256609"/>
          </a:xfrm>
          <a:prstGeom prst="rect">
            <a:avLst/>
          </a:prstGeom>
          <a:noFill/>
          <a:ln w="28575" cap="flat" cmpd="sng" algn="ctr">
            <a:solidFill>
              <a:srgbClr val="366A99"/>
            </a:solidFill>
            <a:prstDash val="sysDot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kern="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BECAA0-10F0-4444-8F04-91CCEDE0D1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766" y="795747"/>
            <a:ext cx="389315" cy="24940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C923D4-42B2-984F-9D53-1A55CC54CC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811" y="2713639"/>
            <a:ext cx="389315" cy="411358"/>
          </a:xfrm>
          <a:prstGeom prst="rect">
            <a:avLst/>
          </a:prstGeom>
          <a:ln w="38100"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C64F60-9E9C-274A-9058-D407C1D5A55D}"/>
              </a:ext>
            </a:extLst>
          </p:cNvPr>
          <p:cNvSpPr/>
          <p:nvPr/>
        </p:nvSpPr>
        <p:spPr>
          <a:xfrm>
            <a:off x="4702313" y="1525428"/>
            <a:ext cx="2747686" cy="4673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r>
              <a:rPr lang="en-GB" sz="1600" kern="0">
                <a:solidFill>
                  <a:srgbClr val="006699"/>
                </a:solidFill>
                <a:latin typeface="Calibri" panose="020F0502020204030204"/>
              </a:rPr>
              <a:t>Predictive Modeling</a:t>
            </a:r>
            <a:endParaRPr lang="en-GB" sz="1600" kern="0" dirty="0">
              <a:solidFill>
                <a:srgbClr val="006699"/>
              </a:solidFill>
              <a:latin typeface="Calibri" panose="020F05020202040302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4A9A1D-ED7B-2247-B130-D6D2E9C539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558" y="1153206"/>
            <a:ext cx="613401" cy="3190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Arrow: Right 152">
            <a:extLst>
              <a:ext uri="{FF2B5EF4-FFF2-40B4-BE49-F238E27FC236}">
                <a16:creationId xmlns:a16="http://schemas.microsoft.com/office/drawing/2014/main" id="{13678E9F-D9EE-574E-8F32-CE5FD8011E74}"/>
              </a:ext>
            </a:extLst>
          </p:cNvPr>
          <p:cNvSpPr/>
          <p:nvPr/>
        </p:nvSpPr>
        <p:spPr>
          <a:xfrm>
            <a:off x="4371172" y="1670085"/>
            <a:ext cx="209057" cy="209057"/>
          </a:xfrm>
          <a:prstGeom prst="rightArrow">
            <a:avLst/>
          </a:prstGeom>
          <a:gradFill flip="none" rotWithShape="1">
            <a:gsLst>
              <a:gs pos="0">
                <a:srgbClr val="006666"/>
              </a:gs>
              <a:gs pos="50000">
                <a:srgbClr val="0D8989"/>
              </a:gs>
              <a:gs pos="100000">
                <a:srgbClr val="51BEBD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en-GB" sz="16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8DD562-E585-C841-A81A-0A477FA11362}"/>
              </a:ext>
            </a:extLst>
          </p:cNvPr>
          <p:cNvSpPr/>
          <p:nvPr/>
        </p:nvSpPr>
        <p:spPr>
          <a:xfrm>
            <a:off x="4702313" y="3159077"/>
            <a:ext cx="2747686" cy="11893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GB" sz="1500" kern="0">
                <a:solidFill>
                  <a:srgbClr val="006699"/>
                </a:solidFill>
                <a:latin typeface="Calibri" panose="020F0502020204030204"/>
              </a:rPr>
              <a:t>Modeling (Predictive, “White Box”, System Dynamics …)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GB" sz="1500" kern="0">
                <a:solidFill>
                  <a:srgbClr val="006699"/>
                </a:solidFill>
                <a:latin typeface="Calibri" panose="020F0502020204030204"/>
              </a:rPr>
              <a:t>Advanced Process Control</a:t>
            </a:r>
            <a:endParaRPr lang="en-GB" sz="1500" kern="0" dirty="0">
              <a:solidFill>
                <a:srgbClr val="006699"/>
              </a:solidFill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27D6520-ACC6-FC41-9A30-6F43522FDE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5716" y="2738736"/>
            <a:ext cx="384238" cy="36116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F2D9E9B-4E62-CD4A-8C8F-4E5C518C90E6}"/>
              </a:ext>
            </a:extLst>
          </p:cNvPr>
          <p:cNvGrpSpPr/>
          <p:nvPr/>
        </p:nvGrpSpPr>
        <p:grpSpPr>
          <a:xfrm>
            <a:off x="5296757" y="2781027"/>
            <a:ext cx="708338" cy="308745"/>
            <a:chOff x="4168874" y="3475020"/>
            <a:chExt cx="393106" cy="183169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228009F-F3F1-E649-B273-737B3A58C662}"/>
                </a:ext>
              </a:extLst>
            </p:cNvPr>
            <p:cNvCxnSpPr/>
            <p:nvPr/>
          </p:nvCxnSpPr>
          <p:spPr>
            <a:xfrm>
              <a:off x="4168874" y="3658184"/>
              <a:ext cx="142368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F152A2F-D223-5B4B-AD26-26526C38D564}"/>
                </a:ext>
              </a:extLst>
            </p:cNvPr>
            <p:cNvCxnSpPr/>
            <p:nvPr/>
          </p:nvCxnSpPr>
          <p:spPr>
            <a:xfrm flipV="1">
              <a:off x="4311242" y="3485250"/>
              <a:ext cx="0" cy="172935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AAE81F1-58DD-3943-8CE6-AE0DD942BD9C}"/>
                </a:ext>
              </a:extLst>
            </p:cNvPr>
            <p:cNvCxnSpPr/>
            <p:nvPr/>
          </p:nvCxnSpPr>
          <p:spPr>
            <a:xfrm flipV="1">
              <a:off x="4311242" y="3485247"/>
              <a:ext cx="250738" cy="1857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BD29BCC-DF1E-3A45-AB0E-509A5FA5B69E}"/>
                </a:ext>
              </a:extLst>
            </p:cNvPr>
            <p:cNvCxnSpPr/>
            <p:nvPr/>
          </p:nvCxnSpPr>
          <p:spPr>
            <a:xfrm>
              <a:off x="4311242" y="3658184"/>
              <a:ext cx="55247" cy="0"/>
            </a:xfrm>
            <a:prstGeom prst="line">
              <a:avLst/>
            </a:prstGeom>
            <a:noFill/>
            <a:ln w="28575" cap="flat" cmpd="sng" algn="ctr">
              <a:solidFill>
                <a:srgbClr val="FF7800"/>
              </a:solidFill>
              <a:prstDash val="sysDot"/>
              <a:miter lim="800000"/>
            </a:ln>
            <a:effectLst/>
          </p:spPr>
        </p:cxnSp>
        <p:cxnSp>
          <p:nvCxnSpPr>
            <p:cNvPr id="26" name="Curved Connector 53">
              <a:extLst>
                <a:ext uri="{FF2B5EF4-FFF2-40B4-BE49-F238E27FC236}">
                  <a16:creationId xmlns:a16="http://schemas.microsoft.com/office/drawing/2014/main" id="{5EBA9BC4-FEB5-F041-A637-0FD7B5BB7BA5}"/>
                </a:ext>
              </a:extLst>
            </p:cNvPr>
            <p:cNvCxnSpPr/>
            <p:nvPr/>
          </p:nvCxnSpPr>
          <p:spPr>
            <a:xfrm rot="5400000" flipH="1" flipV="1">
              <a:off x="4318466" y="3523045"/>
              <a:ext cx="183169" cy="87120"/>
            </a:xfrm>
            <a:prstGeom prst="curvedConnector3">
              <a:avLst>
                <a:gd name="adj1" fmla="val 105100"/>
              </a:avLst>
            </a:prstGeom>
            <a:noFill/>
            <a:ln w="28575" cap="flat" cmpd="sng" algn="ctr">
              <a:solidFill>
                <a:srgbClr val="FF7800"/>
              </a:solidFill>
              <a:prstDash val="sysDot"/>
              <a:miter lim="800000"/>
            </a:ln>
            <a:effectLst/>
          </p:spPr>
        </p:cxnSp>
        <p:cxnSp>
          <p:nvCxnSpPr>
            <p:cNvPr id="27" name="Curved Connector 54">
              <a:extLst>
                <a:ext uri="{FF2B5EF4-FFF2-40B4-BE49-F238E27FC236}">
                  <a16:creationId xmlns:a16="http://schemas.microsoft.com/office/drawing/2014/main" id="{C3DEDAA3-C148-E142-9A56-7523E37AB9F6}"/>
                </a:ext>
              </a:extLst>
            </p:cNvPr>
            <p:cNvCxnSpPr/>
            <p:nvPr/>
          </p:nvCxnSpPr>
          <p:spPr>
            <a:xfrm>
              <a:off x="4450551" y="3475020"/>
              <a:ext cx="89925" cy="10227"/>
            </a:xfrm>
            <a:prstGeom prst="curvedConnector3">
              <a:avLst>
                <a:gd name="adj1" fmla="val 19282"/>
              </a:avLst>
            </a:prstGeom>
            <a:noFill/>
            <a:ln w="28575" cap="flat" cmpd="sng" algn="ctr">
              <a:solidFill>
                <a:srgbClr val="FF7800"/>
              </a:solidFill>
              <a:prstDash val="sysDot"/>
              <a:miter lim="800000"/>
            </a:ln>
            <a:effectLst/>
          </p:spPr>
        </p:cxnSp>
      </p:grpSp>
      <p:sp>
        <p:nvSpPr>
          <p:cNvPr id="21" name="Arrow: Right 159">
            <a:extLst>
              <a:ext uri="{FF2B5EF4-FFF2-40B4-BE49-F238E27FC236}">
                <a16:creationId xmlns:a16="http://schemas.microsoft.com/office/drawing/2014/main" id="{C09C8C17-8D88-5C49-B552-58ADA527F9C1}"/>
              </a:ext>
            </a:extLst>
          </p:cNvPr>
          <p:cNvSpPr/>
          <p:nvPr/>
        </p:nvSpPr>
        <p:spPr>
          <a:xfrm>
            <a:off x="4371172" y="3642328"/>
            <a:ext cx="209057" cy="209057"/>
          </a:xfrm>
          <a:prstGeom prst="rightArrow">
            <a:avLst/>
          </a:prstGeom>
          <a:gradFill flip="none" rotWithShape="1">
            <a:gsLst>
              <a:gs pos="0">
                <a:srgbClr val="006666"/>
              </a:gs>
              <a:gs pos="50000">
                <a:srgbClr val="0D8989"/>
              </a:gs>
              <a:gs pos="100000">
                <a:srgbClr val="51BEBD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en-GB" sz="16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38DD320-1BF2-EB4A-ADFC-35A928A49BF8}"/>
              </a:ext>
            </a:extLst>
          </p:cNvPr>
          <p:cNvSpPr/>
          <p:nvPr/>
        </p:nvSpPr>
        <p:spPr>
          <a:xfrm>
            <a:off x="7931550" y="3159078"/>
            <a:ext cx="2747686" cy="11755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r>
              <a:rPr lang="en-GB" sz="1600" kern="0" dirty="0">
                <a:solidFill>
                  <a:srgbClr val="006699"/>
                </a:solidFill>
                <a:latin typeface="Calibri" panose="020F0502020204030204"/>
              </a:rPr>
              <a:t>Optimal Control (Yield, Flexibility) of Energy Supply Units under Constraint of Production Demands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EB11822-BC77-BD46-9192-F6646BDA574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802" y="2818191"/>
            <a:ext cx="319058" cy="2945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" name="Arrow: Right 168">
            <a:extLst>
              <a:ext uri="{FF2B5EF4-FFF2-40B4-BE49-F238E27FC236}">
                <a16:creationId xmlns:a16="http://schemas.microsoft.com/office/drawing/2014/main" id="{8C75EC17-04A3-414F-9441-5F0848CA0DCC}"/>
              </a:ext>
            </a:extLst>
          </p:cNvPr>
          <p:cNvSpPr/>
          <p:nvPr/>
        </p:nvSpPr>
        <p:spPr>
          <a:xfrm>
            <a:off x="7600409" y="3641877"/>
            <a:ext cx="209057" cy="209057"/>
          </a:xfrm>
          <a:prstGeom prst="rightArrow">
            <a:avLst/>
          </a:prstGeom>
          <a:gradFill flip="none" rotWithShape="1">
            <a:gsLst>
              <a:gs pos="0">
                <a:srgbClr val="006666"/>
              </a:gs>
              <a:gs pos="50000">
                <a:srgbClr val="0D8989"/>
              </a:gs>
              <a:gs pos="100000">
                <a:srgbClr val="51BEBD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en-GB" sz="16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Arrow: Right 172">
            <a:extLst>
              <a:ext uri="{FF2B5EF4-FFF2-40B4-BE49-F238E27FC236}">
                <a16:creationId xmlns:a16="http://schemas.microsoft.com/office/drawing/2014/main" id="{FA765140-1B63-0345-95DF-D3EAA189C435}"/>
              </a:ext>
            </a:extLst>
          </p:cNvPr>
          <p:cNvSpPr/>
          <p:nvPr/>
        </p:nvSpPr>
        <p:spPr>
          <a:xfrm rot="5400000">
            <a:off x="9197826" y="4605854"/>
            <a:ext cx="209056" cy="209057"/>
          </a:xfrm>
          <a:prstGeom prst="rightArrow">
            <a:avLst/>
          </a:prstGeom>
          <a:gradFill flip="none" rotWithShape="1">
            <a:gsLst>
              <a:gs pos="0">
                <a:srgbClr val="006666"/>
              </a:gs>
              <a:gs pos="50000">
                <a:srgbClr val="0D8989"/>
              </a:gs>
              <a:gs pos="100000">
                <a:srgbClr val="51BEBD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en-GB" sz="16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FD2938D-5216-524F-9721-6B63B2657E39}"/>
              </a:ext>
            </a:extLst>
          </p:cNvPr>
          <p:cNvSpPr/>
          <p:nvPr/>
        </p:nvSpPr>
        <p:spPr>
          <a:xfrm>
            <a:off x="7931550" y="4938545"/>
            <a:ext cx="2747687" cy="4673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r>
              <a:rPr lang="en-GB" sz="1600" kern="0" dirty="0">
                <a:solidFill>
                  <a:srgbClr val="006699"/>
                </a:solidFill>
                <a:latin typeface="Calibri" panose="020F0502020204030204"/>
              </a:rPr>
              <a:t>Optimization Algorithms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224DA52-8594-DE4A-8C4C-3AB84407FB2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180" y="4596046"/>
            <a:ext cx="324302" cy="3190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" name="Arrow: Right 177">
            <a:extLst>
              <a:ext uri="{FF2B5EF4-FFF2-40B4-BE49-F238E27FC236}">
                <a16:creationId xmlns:a16="http://schemas.microsoft.com/office/drawing/2014/main" id="{B6A75025-B504-C542-8C40-D3EC695F6DB1}"/>
              </a:ext>
            </a:extLst>
          </p:cNvPr>
          <p:cNvSpPr/>
          <p:nvPr/>
        </p:nvSpPr>
        <p:spPr>
          <a:xfrm rot="16200000">
            <a:off x="9197826" y="5612022"/>
            <a:ext cx="209057" cy="209057"/>
          </a:xfrm>
          <a:prstGeom prst="rightArrow">
            <a:avLst/>
          </a:prstGeom>
          <a:gradFill flip="none" rotWithShape="1">
            <a:gsLst>
              <a:gs pos="0">
                <a:srgbClr val="006666"/>
              </a:gs>
              <a:gs pos="50000">
                <a:srgbClr val="0D8989"/>
              </a:gs>
              <a:gs pos="100000">
                <a:srgbClr val="51BEBD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en-GB" sz="16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E3C7428-E5CE-9E4E-877D-E4BE62DB91E2}"/>
              </a:ext>
            </a:extLst>
          </p:cNvPr>
          <p:cNvSpPr/>
          <p:nvPr/>
        </p:nvSpPr>
        <p:spPr>
          <a:xfrm>
            <a:off x="7928511" y="6054561"/>
            <a:ext cx="2747687" cy="4673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r>
              <a:rPr lang="en-GB" sz="1600" kern="0" dirty="0">
                <a:solidFill>
                  <a:srgbClr val="006699"/>
                </a:solidFill>
                <a:latin typeface="Calibri" panose="020F0502020204030204"/>
              </a:rPr>
              <a:t>Production Energy Demands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FA72A77-0E62-D54B-B456-E970F197FA6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763" y="5712062"/>
            <a:ext cx="319058" cy="319058"/>
          </a:xfrm>
          <a:prstGeom prst="rect">
            <a:avLst/>
          </a:prstGeom>
        </p:spPr>
      </p:pic>
      <p:sp>
        <p:nvSpPr>
          <p:cNvPr id="44" name="Arrow: Right 182">
            <a:extLst>
              <a:ext uri="{FF2B5EF4-FFF2-40B4-BE49-F238E27FC236}">
                <a16:creationId xmlns:a16="http://schemas.microsoft.com/office/drawing/2014/main" id="{6FE84A17-3352-9545-8996-28D87BA8C39E}"/>
              </a:ext>
            </a:extLst>
          </p:cNvPr>
          <p:cNvSpPr/>
          <p:nvPr/>
        </p:nvSpPr>
        <p:spPr>
          <a:xfrm rot="10800000">
            <a:off x="7600409" y="5067712"/>
            <a:ext cx="209057" cy="209057"/>
          </a:xfrm>
          <a:prstGeom prst="rightArrow">
            <a:avLst/>
          </a:prstGeom>
          <a:gradFill flip="none" rotWithShape="1">
            <a:gsLst>
              <a:gs pos="0">
                <a:srgbClr val="006666"/>
              </a:gs>
              <a:gs pos="50000">
                <a:srgbClr val="0D8989"/>
              </a:gs>
              <a:gs pos="100000">
                <a:srgbClr val="51BEBD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en-GB" sz="1600" kern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55DF1DA-C3C1-BE49-9299-86B10698A65F}"/>
              </a:ext>
            </a:extLst>
          </p:cNvPr>
          <p:cNvGrpSpPr/>
          <p:nvPr/>
        </p:nvGrpSpPr>
        <p:grpSpPr>
          <a:xfrm>
            <a:off x="4702313" y="4521225"/>
            <a:ext cx="2747686" cy="1139807"/>
            <a:chOff x="4353886" y="-82427"/>
            <a:chExt cx="3254930" cy="135022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8422F52-699C-E84F-8353-8A385B5D353C}"/>
                </a:ext>
              </a:extLst>
            </p:cNvPr>
            <p:cNvSpPr/>
            <p:nvPr/>
          </p:nvSpPr>
          <p:spPr>
            <a:xfrm>
              <a:off x="4353886" y="329564"/>
              <a:ext cx="3254930" cy="938232"/>
            </a:xfrm>
            <a:prstGeom prst="rect">
              <a:avLst/>
            </a:prstGeom>
            <a:gradFill flip="none" rotWithShape="1">
              <a:gsLst>
                <a:gs pos="0">
                  <a:srgbClr val="FF7800"/>
                </a:gs>
                <a:gs pos="50000">
                  <a:srgbClr val="FF7800"/>
                </a:gs>
                <a:gs pos="100000">
                  <a:srgbClr val="FF780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Real Time Optimization of CHP Energy Production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D019E48-2054-DB42-BBA6-BAF0BFAE6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9917" y="-82427"/>
              <a:ext cx="289968" cy="377959"/>
            </a:xfrm>
            <a:prstGeom prst="rect">
              <a:avLst/>
            </a:prstGeom>
          </p:spPr>
        </p:pic>
      </p:grpSp>
      <p:sp>
        <p:nvSpPr>
          <p:cNvPr id="49" name="Arrow: Right 187">
            <a:extLst>
              <a:ext uri="{FF2B5EF4-FFF2-40B4-BE49-F238E27FC236}">
                <a16:creationId xmlns:a16="http://schemas.microsoft.com/office/drawing/2014/main" id="{8693070D-C210-C44B-8906-02317F9BFC42}"/>
              </a:ext>
            </a:extLst>
          </p:cNvPr>
          <p:cNvSpPr/>
          <p:nvPr/>
        </p:nvSpPr>
        <p:spPr>
          <a:xfrm>
            <a:off x="7600409" y="1670085"/>
            <a:ext cx="209057" cy="209057"/>
          </a:xfrm>
          <a:prstGeom prst="rightArrow">
            <a:avLst/>
          </a:prstGeom>
          <a:gradFill flip="none" rotWithShape="1">
            <a:gsLst>
              <a:gs pos="0">
                <a:srgbClr val="006666"/>
              </a:gs>
              <a:gs pos="50000">
                <a:srgbClr val="0D8989"/>
              </a:gs>
              <a:gs pos="100000">
                <a:srgbClr val="51BEBD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en-GB" sz="16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4D4F67F-0413-CD46-90BF-54220CF6D47C}"/>
              </a:ext>
            </a:extLst>
          </p:cNvPr>
          <p:cNvSpPr/>
          <p:nvPr/>
        </p:nvSpPr>
        <p:spPr>
          <a:xfrm>
            <a:off x="8131346" y="1262744"/>
            <a:ext cx="237160" cy="23716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69F962E-3619-754E-BA2B-0977C89D8220}"/>
              </a:ext>
            </a:extLst>
          </p:cNvPr>
          <p:cNvSpPr/>
          <p:nvPr/>
        </p:nvSpPr>
        <p:spPr>
          <a:xfrm>
            <a:off x="7931550" y="1525427"/>
            <a:ext cx="2747686" cy="9325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r>
              <a:rPr lang="en-GB" sz="1600" kern="0" dirty="0">
                <a:solidFill>
                  <a:srgbClr val="006699"/>
                </a:solidFill>
                <a:latin typeface="Calibri" panose="020F0502020204030204"/>
              </a:rPr>
              <a:t>Price of Electricity</a:t>
            </a:r>
          </a:p>
          <a:p>
            <a:pPr defTabSz="1219170"/>
            <a:r>
              <a:rPr lang="en-GB" sz="1600" kern="0" dirty="0">
                <a:solidFill>
                  <a:srgbClr val="006699"/>
                </a:solidFill>
                <a:latin typeface="Calibri" panose="020F0502020204030204"/>
              </a:rPr>
              <a:t>in 15 Min.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06B812A-B7BD-EA45-B03D-AF1A425C09A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899" y="1143646"/>
            <a:ext cx="350830" cy="3508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4" name="Afbeelding 3">
            <a:extLst>
              <a:ext uri="{FF2B5EF4-FFF2-40B4-BE49-F238E27FC236}">
                <a16:creationId xmlns:a16="http://schemas.microsoft.com/office/drawing/2014/main" id="{A7B39344-5826-7741-9637-B3D64E24DCA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394" y="1153204"/>
            <a:ext cx="633550" cy="33501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D50DB4E-8EA3-244F-8A73-5E6F96808DE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prstClr val="black"/>
              <a:srgbClr val="0066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318" y="1760559"/>
            <a:ext cx="462301" cy="462301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C7EE7FA5-5FBB-D540-A551-206EDB48017F}"/>
              </a:ext>
            </a:extLst>
          </p:cNvPr>
          <p:cNvSpPr/>
          <p:nvPr/>
        </p:nvSpPr>
        <p:spPr>
          <a:xfrm>
            <a:off x="7928511" y="466241"/>
            <a:ext cx="2747687" cy="4906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r>
              <a:rPr lang="en-GB" sz="1600" kern="0">
                <a:solidFill>
                  <a:srgbClr val="006699"/>
                </a:solidFill>
                <a:latin typeface="Calibri" panose="020F0502020204030204"/>
              </a:rPr>
              <a:t>Price of gas next 24h</a:t>
            </a:r>
            <a:endParaRPr lang="en-GB" sz="1600" kern="0" dirty="0">
              <a:solidFill>
                <a:srgbClr val="006699"/>
              </a:solidFill>
              <a:latin typeface="Calibri" panose="020F0502020204030204"/>
            </a:endParaRPr>
          </a:p>
        </p:txBody>
      </p:sp>
      <p:pic>
        <p:nvPicPr>
          <p:cNvPr id="58" name="Picture 4" descr="Image result">
            <a:extLst>
              <a:ext uri="{FF2B5EF4-FFF2-40B4-BE49-F238E27FC236}">
                <a16:creationId xmlns:a16="http://schemas.microsoft.com/office/drawing/2014/main" id="{1AA4CF8B-C757-F44F-A4C7-E2EE853DB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8511" y="96923"/>
            <a:ext cx="322986" cy="3229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75B8049-48F4-694E-B07F-5257B9E0039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prstClr val="black"/>
              <a:srgbClr val="0066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319" y="469078"/>
            <a:ext cx="462301" cy="462301"/>
          </a:xfrm>
          <a:prstGeom prst="rect">
            <a:avLst/>
          </a:prstGeom>
        </p:spPr>
      </p:pic>
      <p:sp>
        <p:nvSpPr>
          <p:cNvPr id="63" name="Arrow: Right 207">
            <a:extLst>
              <a:ext uri="{FF2B5EF4-FFF2-40B4-BE49-F238E27FC236}">
                <a16:creationId xmlns:a16="http://schemas.microsoft.com/office/drawing/2014/main" id="{CA7114E5-F544-D14A-AD6B-7A7B47F469EF}"/>
              </a:ext>
            </a:extLst>
          </p:cNvPr>
          <p:cNvSpPr/>
          <p:nvPr/>
        </p:nvSpPr>
        <p:spPr>
          <a:xfrm rot="5400000">
            <a:off x="5967782" y="5771456"/>
            <a:ext cx="209057" cy="209056"/>
          </a:xfrm>
          <a:prstGeom prst="rightArrow">
            <a:avLst/>
          </a:prstGeom>
          <a:gradFill flip="none" rotWithShape="1">
            <a:gsLst>
              <a:gs pos="0">
                <a:srgbClr val="006666"/>
              </a:gs>
              <a:gs pos="50000">
                <a:srgbClr val="0D8989"/>
              </a:gs>
              <a:gs pos="100000">
                <a:srgbClr val="51BEBD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en-GB" sz="16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32CADCE-EBEE-854D-BA97-0AC840FBEEF9}"/>
              </a:ext>
            </a:extLst>
          </p:cNvPr>
          <p:cNvGrpSpPr/>
          <p:nvPr/>
        </p:nvGrpSpPr>
        <p:grpSpPr>
          <a:xfrm>
            <a:off x="4702312" y="5737827"/>
            <a:ext cx="2747686" cy="907473"/>
            <a:chOff x="4353886" y="-4090"/>
            <a:chExt cx="3254930" cy="1074999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C9A20DF-B71A-3B4F-B414-065D30913A19}"/>
                </a:ext>
              </a:extLst>
            </p:cNvPr>
            <p:cNvSpPr/>
            <p:nvPr/>
          </p:nvSpPr>
          <p:spPr>
            <a:xfrm>
              <a:off x="4353886" y="401636"/>
              <a:ext cx="3254930" cy="66927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/>
              <a:r>
                <a:rPr lang="en-GB" sz="1600" kern="0" dirty="0">
                  <a:solidFill>
                    <a:srgbClr val="006699"/>
                  </a:solidFill>
                  <a:latin typeface="Calibri" panose="020F0502020204030204"/>
                </a:rPr>
                <a:t>Energy Supply and Production Units Supervisory Control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4905EEA-B9D6-F145-9552-8C46FE69C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5922" y="-4090"/>
              <a:ext cx="377959" cy="37795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B3AAF4C-94B9-414C-9E47-4F3B08D9720B}"/>
              </a:ext>
            </a:extLst>
          </p:cNvPr>
          <p:cNvGrpSpPr/>
          <p:nvPr/>
        </p:nvGrpSpPr>
        <p:grpSpPr>
          <a:xfrm>
            <a:off x="-39690" y="6175431"/>
            <a:ext cx="2202427" cy="716648"/>
            <a:chOff x="179511" y="-53021"/>
            <a:chExt cx="4083179" cy="1328627"/>
          </a:xfrm>
        </p:grpSpPr>
        <p:pic>
          <p:nvPicPr>
            <p:cNvPr id="77" name="Afbeelding 1" descr="Yazzoom transparent no slogan.png">
              <a:extLst>
                <a:ext uri="{FF2B5EF4-FFF2-40B4-BE49-F238E27FC236}">
                  <a16:creationId xmlns:a16="http://schemas.microsoft.com/office/drawing/2014/main" id="{4B63B9A6-45D4-4242-96D4-094CDCAA4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1" y="-53021"/>
              <a:ext cx="3869725" cy="1328627"/>
            </a:xfrm>
            <a:prstGeom prst="rect">
              <a:avLst/>
            </a:prstGeom>
          </p:spPr>
        </p:pic>
        <p:sp>
          <p:nvSpPr>
            <p:cNvPr id="78" name="Tekstvak 6">
              <a:extLst>
                <a:ext uri="{FF2B5EF4-FFF2-40B4-BE49-F238E27FC236}">
                  <a16:creationId xmlns:a16="http://schemas.microsoft.com/office/drawing/2014/main" id="{51F948D5-199E-164C-89E7-FF8B1B9486E4}"/>
                </a:ext>
              </a:extLst>
            </p:cNvPr>
            <p:cNvSpPr txBox="1"/>
            <p:nvPr/>
          </p:nvSpPr>
          <p:spPr>
            <a:xfrm>
              <a:off x="735066" y="717005"/>
              <a:ext cx="3527624" cy="399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800" spc="80" dirty="0">
                  <a:solidFill>
                    <a:srgbClr val="FF7800"/>
                  </a:solidFill>
                  <a:latin typeface="Aharoni Bold"/>
                  <a:cs typeface="Aharoni Bold"/>
                </a:rPr>
                <a:t>creating value from data</a:t>
              </a:r>
            </a:p>
          </p:txBody>
        </p:sp>
      </p:grpSp>
      <p:pic>
        <p:nvPicPr>
          <p:cNvPr id="56" name="Afbeelding 3">
            <a:extLst>
              <a:ext uri="{FF2B5EF4-FFF2-40B4-BE49-F238E27FC236}">
                <a16:creationId xmlns:a16="http://schemas.microsoft.com/office/drawing/2014/main" id="{DC2A4F37-093A-2042-8A87-75A3F19CD507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8910" y="5703299"/>
            <a:ext cx="1313090" cy="11842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1C9A1F-334A-F34E-8EE0-66100ECD4BF4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9" y="355495"/>
            <a:ext cx="1288336" cy="1328477"/>
          </a:xfrm>
          <a:prstGeom prst="rect">
            <a:avLst/>
          </a:prstGeom>
        </p:spPr>
      </p:pic>
      <p:sp>
        <p:nvSpPr>
          <p:cNvPr id="60" name="Arrow: Right 172">
            <a:extLst>
              <a:ext uri="{FF2B5EF4-FFF2-40B4-BE49-F238E27FC236}">
                <a16:creationId xmlns:a16="http://schemas.microsoft.com/office/drawing/2014/main" id="{C7B0E693-26A2-C64B-94E8-91A3D30BB564}"/>
              </a:ext>
            </a:extLst>
          </p:cNvPr>
          <p:cNvSpPr/>
          <p:nvPr/>
        </p:nvSpPr>
        <p:spPr>
          <a:xfrm rot="5400000">
            <a:off x="9164737" y="2729213"/>
            <a:ext cx="209056" cy="209057"/>
          </a:xfrm>
          <a:prstGeom prst="rightArrow">
            <a:avLst/>
          </a:prstGeom>
          <a:gradFill flip="none" rotWithShape="1">
            <a:gsLst>
              <a:gs pos="0">
                <a:srgbClr val="006666"/>
              </a:gs>
              <a:gs pos="50000">
                <a:srgbClr val="0D8989"/>
              </a:gs>
              <a:gs pos="100000">
                <a:srgbClr val="51BEBD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en-GB" sz="160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1" name="Afbeelding 5">
            <a:extLst>
              <a:ext uri="{FF2B5EF4-FFF2-40B4-BE49-F238E27FC236}">
                <a16:creationId xmlns:a16="http://schemas.microsoft.com/office/drawing/2014/main" id="{038A84EF-DD2F-5345-BCB5-846DC3CB3002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60" y="4002458"/>
            <a:ext cx="1753046" cy="10674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8698A8-30F2-E943-9C75-DB1A0AB9EC36}"/>
              </a:ext>
            </a:extLst>
          </p:cNvPr>
          <p:cNvSpPr/>
          <p:nvPr/>
        </p:nvSpPr>
        <p:spPr>
          <a:xfrm>
            <a:off x="1480157" y="3159077"/>
            <a:ext cx="2747687" cy="11755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GB" sz="1600" kern="0" dirty="0">
                <a:solidFill>
                  <a:srgbClr val="006699"/>
                </a:solidFill>
                <a:latin typeface="Calibri" panose="020F0502020204030204"/>
              </a:rPr>
              <a:t>Production Data (Historian)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GB" sz="1600" kern="0" dirty="0">
                <a:solidFill>
                  <a:srgbClr val="006699"/>
                </a:solidFill>
                <a:latin typeface="Calibri" panose="020F0502020204030204"/>
              </a:rPr>
              <a:t>Data and Properties of Energy Supply Units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5634C1-C5D0-D64F-A4F0-F1BC80FCE42D}"/>
              </a:ext>
            </a:extLst>
          </p:cNvPr>
          <p:cNvSpPr/>
          <p:nvPr/>
        </p:nvSpPr>
        <p:spPr>
          <a:xfrm>
            <a:off x="1480157" y="1091232"/>
            <a:ext cx="2747687" cy="13667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indent="-380990" algn="l" defTabSz="121917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kern="0" dirty="0">
                <a:solidFill>
                  <a:srgbClr val="006699"/>
                </a:solidFill>
                <a:latin typeface="Calibri" panose="020F0502020204030204"/>
                <a:ea typeface="+mn-ea"/>
              </a:rPr>
              <a:t>Historical Electricity data</a:t>
            </a:r>
          </a:p>
          <a:p>
            <a:pPr marL="380990" indent="-380990" algn="l" defTabSz="121917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kern="0" dirty="0">
                <a:solidFill>
                  <a:srgbClr val="006699"/>
                </a:solidFill>
                <a:latin typeface="Calibri" panose="020F0502020204030204"/>
                <a:ea typeface="+mn-ea"/>
              </a:rPr>
              <a:t>Public Data</a:t>
            </a:r>
          </a:p>
          <a:p>
            <a:pPr marL="380990" indent="-380990" algn="l" defTabSz="121917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kern="0" dirty="0">
                <a:solidFill>
                  <a:srgbClr val="006699"/>
                </a:solidFill>
                <a:latin typeface="Calibri" panose="020F0502020204030204"/>
                <a:ea typeface="+mn-ea"/>
              </a:rPr>
              <a:t>Electrical Network Manager Data</a:t>
            </a:r>
          </a:p>
        </p:txBody>
      </p:sp>
    </p:spTree>
    <p:extLst>
      <p:ext uri="{BB962C8B-B14F-4D97-AF65-F5344CB8AC3E}">
        <p14:creationId xmlns:p14="http://schemas.microsoft.com/office/powerpoint/2010/main" val="4449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165D-DFB0-7C49-8121-10B8758A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182562"/>
            <a:ext cx="494080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err="1">
                <a:solidFill>
                  <a:srgbClr val="006699"/>
                </a:solidFill>
              </a:rPr>
              <a:t>Lessons</a:t>
            </a:r>
            <a:r>
              <a:rPr lang="nl-NL" dirty="0">
                <a:solidFill>
                  <a:srgbClr val="006699"/>
                </a:solidFill>
              </a:rPr>
              <a:t> </a:t>
            </a:r>
            <a:r>
              <a:rPr lang="nl-NL" dirty="0" err="1">
                <a:solidFill>
                  <a:srgbClr val="006699"/>
                </a:solidFill>
              </a:rPr>
              <a:t>learned</a:t>
            </a:r>
            <a:endParaRPr lang="nl-NL" dirty="0">
              <a:solidFill>
                <a:srgbClr val="0066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D9A45-1E97-6149-BCAE-1D1E9C543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0" y="1485898"/>
            <a:ext cx="4730496" cy="49498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>
                <a:solidFill>
                  <a:srgbClr val="006699"/>
                </a:solidFill>
              </a:rPr>
              <a:t>A </a:t>
            </a:r>
            <a:r>
              <a:rPr lang="nl-NL" dirty="0" err="1">
                <a:solidFill>
                  <a:srgbClr val="006699"/>
                </a:solidFill>
              </a:rPr>
              <a:t>true</a:t>
            </a:r>
            <a:r>
              <a:rPr lang="nl-NL" dirty="0">
                <a:solidFill>
                  <a:srgbClr val="006699"/>
                </a:solidFill>
              </a:rPr>
              <a:t> </a:t>
            </a:r>
            <a:r>
              <a:rPr lang="nl-NL" dirty="0" err="1">
                <a:solidFill>
                  <a:srgbClr val="006699"/>
                </a:solidFill>
              </a:rPr>
              <a:t>Industry</a:t>
            </a:r>
            <a:r>
              <a:rPr lang="nl-NL" dirty="0">
                <a:solidFill>
                  <a:srgbClr val="006699"/>
                </a:solidFill>
              </a:rPr>
              <a:t> 4.0 case: </a:t>
            </a:r>
            <a:r>
              <a:rPr lang="nl-NL" dirty="0" err="1">
                <a:solidFill>
                  <a:srgbClr val="006699"/>
                </a:solidFill>
              </a:rPr>
              <a:t>cloud</a:t>
            </a:r>
            <a:r>
              <a:rPr lang="nl-NL" dirty="0">
                <a:solidFill>
                  <a:srgbClr val="006699"/>
                </a:solidFill>
              </a:rPr>
              <a:t> </a:t>
            </a:r>
            <a:r>
              <a:rPr lang="nl-NL" dirty="0" err="1">
                <a:solidFill>
                  <a:srgbClr val="006699"/>
                </a:solidFill>
              </a:rPr>
              <a:t>connectivity</a:t>
            </a:r>
            <a:r>
              <a:rPr lang="nl-NL" dirty="0">
                <a:solidFill>
                  <a:srgbClr val="006699"/>
                </a:solidFill>
              </a:rPr>
              <a:t>, </a:t>
            </a:r>
            <a:r>
              <a:rPr lang="nl-NL" dirty="0" err="1">
                <a:solidFill>
                  <a:srgbClr val="006699"/>
                </a:solidFill>
              </a:rPr>
              <a:t>predictive</a:t>
            </a:r>
            <a:r>
              <a:rPr lang="nl-NL" dirty="0">
                <a:solidFill>
                  <a:srgbClr val="006699"/>
                </a:solidFill>
              </a:rPr>
              <a:t> </a:t>
            </a:r>
            <a:r>
              <a:rPr lang="nl-NL" dirty="0" err="1">
                <a:solidFill>
                  <a:srgbClr val="006699"/>
                </a:solidFill>
              </a:rPr>
              <a:t>modeling</a:t>
            </a:r>
            <a:r>
              <a:rPr lang="nl-NL" dirty="0">
                <a:solidFill>
                  <a:srgbClr val="006699"/>
                </a:solidFill>
              </a:rPr>
              <a:t>, </a:t>
            </a:r>
            <a:r>
              <a:rPr lang="nl-NL" dirty="0" err="1">
                <a:solidFill>
                  <a:srgbClr val="006699"/>
                </a:solidFill>
              </a:rPr>
              <a:t>optimisation</a:t>
            </a:r>
            <a:r>
              <a:rPr lang="nl-NL" dirty="0">
                <a:solidFill>
                  <a:srgbClr val="006699"/>
                </a:solidFill>
              </a:rPr>
              <a:t> </a:t>
            </a:r>
            <a:r>
              <a:rPr lang="nl-NL" dirty="0" err="1">
                <a:solidFill>
                  <a:srgbClr val="006699"/>
                </a:solidFill>
              </a:rPr>
              <a:t>and</a:t>
            </a:r>
            <a:r>
              <a:rPr lang="nl-NL" dirty="0">
                <a:solidFill>
                  <a:srgbClr val="006699"/>
                </a:solidFill>
              </a:rPr>
              <a:t> </a:t>
            </a:r>
            <a:r>
              <a:rPr lang="nl-NL" dirty="0" err="1">
                <a:solidFill>
                  <a:srgbClr val="006699"/>
                </a:solidFill>
              </a:rPr>
              <a:t>realtime</a:t>
            </a:r>
            <a:r>
              <a:rPr lang="nl-NL" dirty="0">
                <a:solidFill>
                  <a:srgbClr val="006699"/>
                </a:solidFill>
              </a:rPr>
              <a:t> control of assets</a:t>
            </a:r>
          </a:p>
          <a:p>
            <a:endParaRPr lang="nl-NL" dirty="0">
              <a:solidFill>
                <a:srgbClr val="006699"/>
              </a:solidFill>
            </a:endParaRPr>
          </a:p>
          <a:p>
            <a:r>
              <a:rPr lang="nl-NL" dirty="0" err="1">
                <a:solidFill>
                  <a:srgbClr val="006699"/>
                </a:solidFill>
              </a:rPr>
              <a:t>Phased</a:t>
            </a:r>
            <a:r>
              <a:rPr lang="nl-NL" dirty="0">
                <a:solidFill>
                  <a:srgbClr val="006699"/>
                </a:solidFill>
              </a:rPr>
              <a:t> approach is important</a:t>
            </a:r>
          </a:p>
          <a:p>
            <a:endParaRPr lang="nl-NL" dirty="0">
              <a:solidFill>
                <a:srgbClr val="006699"/>
              </a:solidFill>
            </a:endParaRPr>
          </a:p>
          <a:p>
            <a:r>
              <a:rPr lang="nl-NL" dirty="0">
                <a:solidFill>
                  <a:srgbClr val="006699"/>
                </a:solidFill>
              </a:rPr>
              <a:t>Close </a:t>
            </a:r>
            <a:r>
              <a:rPr lang="nl-NL" dirty="0" err="1">
                <a:solidFill>
                  <a:srgbClr val="006699"/>
                </a:solidFill>
              </a:rPr>
              <a:t>collaboration</a:t>
            </a:r>
            <a:r>
              <a:rPr lang="nl-NL" dirty="0">
                <a:solidFill>
                  <a:srgbClr val="006699"/>
                </a:solidFill>
              </a:rPr>
              <a:t> </a:t>
            </a:r>
            <a:r>
              <a:rPr lang="nl-NL" dirty="0" err="1">
                <a:solidFill>
                  <a:srgbClr val="006699"/>
                </a:solidFill>
              </a:rPr>
              <a:t>between</a:t>
            </a:r>
            <a:r>
              <a:rPr lang="nl-NL" dirty="0">
                <a:solidFill>
                  <a:srgbClr val="006699"/>
                </a:solidFill>
              </a:rPr>
              <a:t> 4 </a:t>
            </a:r>
            <a:r>
              <a:rPr lang="nl-NL" dirty="0" err="1">
                <a:solidFill>
                  <a:srgbClr val="006699"/>
                </a:solidFill>
              </a:rPr>
              <a:t>essential</a:t>
            </a:r>
            <a:r>
              <a:rPr lang="nl-NL" dirty="0">
                <a:solidFill>
                  <a:srgbClr val="006699"/>
                </a:solidFill>
              </a:rPr>
              <a:t> partners: </a:t>
            </a:r>
            <a:r>
              <a:rPr lang="nl-NL" dirty="0" err="1">
                <a:solidFill>
                  <a:srgbClr val="006699"/>
                </a:solidFill>
              </a:rPr>
              <a:t>Umicore</a:t>
            </a:r>
            <a:r>
              <a:rPr lang="nl-NL" dirty="0">
                <a:solidFill>
                  <a:srgbClr val="006699"/>
                </a:solidFill>
              </a:rPr>
              <a:t>, Yazzoom, </a:t>
            </a:r>
            <a:r>
              <a:rPr lang="nl-NL" dirty="0" err="1">
                <a:solidFill>
                  <a:srgbClr val="006699"/>
                </a:solidFill>
              </a:rPr>
              <a:t>Agidens</a:t>
            </a:r>
            <a:r>
              <a:rPr lang="nl-NL" dirty="0">
                <a:solidFill>
                  <a:srgbClr val="006699"/>
                </a:solidFill>
              </a:rPr>
              <a:t> </a:t>
            </a:r>
            <a:r>
              <a:rPr lang="nl-NL" dirty="0" err="1">
                <a:solidFill>
                  <a:srgbClr val="006699"/>
                </a:solidFill>
              </a:rPr>
              <a:t>and</a:t>
            </a:r>
            <a:r>
              <a:rPr lang="nl-NL" dirty="0">
                <a:solidFill>
                  <a:srgbClr val="006699"/>
                </a:solidFill>
              </a:rPr>
              <a:t> Power-</a:t>
            </a:r>
            <a:r>
              <a:rPr lang="nl-NL" dirty="0" err="1">
                <a:solidFill>
                  <a:srgbClr val="006699"/>
                </a:solidFill>
              </a:rPr>
              <a:t>Pulse</a:t>
            </a:r>
            <a:endParaRPr lang="nl-NL" dirty="0">
              <a:solidFill>
                <a:srgbClr val="006699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2C5DE6-C4D7-1A41-900A-FD15DD740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70" y="474712"/>
            <a:ext cx="5637530" cy="563753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EED16FB-B253-B549-978B-4B907146DD33}"/>
              </a:ext>
            </a:extLst>
          </p:cNvPr>
          <p:cNvGrpSpPr/>
          <p:nvPr/>
        </p:nvGrpSpPr>
        <p:grpSpPr>
          <a:xfrm>
            <a:off x="0" y="6193596"/>
            <a:ext cx="2162737" cy="693977"/>
            <a:chOff x="0" y="6193596"/>
            <a:chExt cx="2162737" cy="693977"/>
          </a:xfrm>
        </p:grpSpPr>
        <p:sp>
          <p:nvSpPr>
            <p:cNvPr id="22" name="Tekstvak 6">
              <a:extLst>
                <a:ext uri="{FF2B5EF4-FFF2-40B4-BE49-F238E27FC236}">
                  <a16:creationId xmlns:a16="http://schemas.microsoft.com/office/drawing/2014/main" id="{CB0C6CC2-476D-D244-AAED-D8979125F396}"/>
                </a:ext>
              </a:extLst>
            </p:cNvPr>
            <p:cNvSpPr txBox="1"/>
            <p:nvPr/>
          </p:nvSpPr>
          <p:spPr>
            <a:xfrm>
              <a:off x="259971" y="6590775"/>
              <a:ext cx="19027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800" spc="80" dirty="0">
                  <a:solidFill>
                    <a:srgbClr val="FF7800"/>
                  </a:solidFill>
                  <a:latin typeface="Aharoni Bold"/>
                  <a:cs typeface="Aharoni Bold"/>
                </a:rPr>
                <a:t>creating value from data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2F646F4-2E98-FD45-A99F-43699BD46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193596"/>
              <a:ext cx="2004413" cy="693977"/>
            </a:xfrm>
            <a:prstGeom prst="rect">
              <a:avLst/>
            </a:prstGeom>
          </p:spPr>
        </p:pic>
      </p:grpSp>
      <p:pic>
        <p:nvPicPr>
          <p:cNvPr id="24" name="Afbeelding 3">
            <a:extLst>
              <a:ext uri="{FF2B5EF4-FFF2-40B4-BE49-F238E27FC236}">
                <a16:creationId xmlns:a16="http://schemas.microsoft.com/office/drawing/2014/main" id="{93A7ED94-F1D7-A44F-A26E-5CD0BB284A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8910" y="5703299"/>
            <a:ext cx="1313090" cy="11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04D7BE-CA23-2A4B-B63A-5CC4F12B24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8695E4-B1E1-924C-AEED-42883F2F7F9D}"/>
              </a:ext>
            </a:extLst>
          </p:cNvPr>
          <p:cNvSpPr txBox="1">
            <a:spLocks/>
          </p:cNvSpPr>
          <p:nvPr/>
        </p:nvSpPr>
        <p:spPr>
          <a:xfrm>
            <a:off x="268224" y="367531"/>
            <a:ext cx="40170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>
                <a:solidFill>
                  <a:srgbClr val="006699"/>
                </a:solidFill>
              </a:rPr>
              <a:t>Other</a:t>
            </a:r>
            <a:r>
              <a:rPr lang="nl-NL" dirty="0">
                <a:solidFill>
                  <a:srgbClr val="006699"/>
                </a:solidFill>
              </a:rPr>
              <a:t> </a:t>
            </a:r>
            <a:r>
              <a:rPr lang="nl-NL" dirty="0" err="1">
                <a:solidFill>
                  <a:srgbClr val="006699"/>
                </a:solidFill>
              </a:rPr>
              <a:t>Industry</a:t>
            </a:r>
            <a:r>
              <a:rPr lang="nl-NL" dirty="0">
                <a:solidFill>
                  <a:srgbClr val="006699"/>
                </a:solidFill>
              </a:rPr>
              <a:t> 4.0 cases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F63E54-3FC0-BA4C-8A17-E9F893E52091}"/>
              </a:ext>
            </a:extLst>
          </p:cNvPr>
          <p:cNvSpPr txBox="1">
            <a:spLocks/>
          </p:cNvSpPr>
          <p:nvPr/>
        </p:nvSpPr>
        <p:spPr>
          <a:xfrm>
            <a:off x="109414" y="2099878"/>
            <a:ext cx="44145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06699"/>
                </a:solidFill>
              </a:rPr>
              <a:t>Energy management platform (incl. </a:t>
            </a:r>
            <a:r>
              <a:rPr lang="nl-NL" dirty="0" err="1">
                <a:solidFill>
                  <a:srgbClr val="006699"/>
                </a:solidFill>
              </a:rPr>
              <a:t>imbalace</a:t>
            </a:r>
            <a:r>
              <a:rPr lang="nl-NL" dirty="0">
                <a:solidFill>
                  <a:srgbClr val="006699"/>
                </a:solidFill>
              </a:rPr>
              <a:t> steering) </a:t>
            </a:r>
            <a:r>
              <a:rPr lang="nl-NL" dirty="0" err="1">
                <a:solidFill>
                  <a:srgbClr val="006699"/>
                </a:solidFill>
              </a:rPr>
              <a:t>for</a:t>
            </a:r>
            <a:r>
              <a:rPr lang="nl-NL" dirty="0">
                <a:solidFill>
                  <a:srgbClr val="006699"/>
                </a:solidFill>
              </a:rPr>
              <a:t> </a:t>
            </a:r>
            <a:r>
              <a:rPr lang="nl-NL" dirty="0" err="1">
                <a:solidFill>
                  <a:srgbClr val="006699"/>
                </a:solidFill>
              </a:rPr>
              <a:t>oil&amp;gas</a:t>
            </a:r>
            <a:r>
              <a:rPr lang="nl-NL" dirty="0">
                <a:solidFill>
                  <a:srgbClr val="006699"/>
                </a:solidFill>
              </a:rPr>
              <a:t> multinational</a:t>
            </a:r>
          </a:p>
          <a:p>
            <a:r>
              <a:rPr lang="nl-NL" dirty="0">
                <a:solidFill>
                  <a:srgbClr val="006699"/>
                </a:solidFill>
              </a:rPr>
              <a:t>AI-</a:t>
            </a:r>
            <a:r>
              <a:rPr lang="nl-NL" dirty="0" err="1">
                <a:solidFill>
                  <a:srgbClr val="006699"/>
                </a:solidFill>
              </a:rPr>
              <a:t>based</a:t>
            </a:r>
            <a:r>
              <a:rPr lang="nl-NL" dirty="0">
                <a:solidFill>
                  <a:srgbClr val="006699"/>
                </a:solidFill>
              </a:rPr>
              <a:t> </a:t>
            </a:r>
            <a:r>
              <a:rPr lang="nl-NL" dirty="0" err="1">
                <a:solidFill>
                  <a:srgbClr val="006699"/>
                </a:solidFill>
              </a:rPr>
              <a:t>anomaly</a:t>
            </a:r>
            <a:r>
              <a:rPr lang="nl-NL" dirty="0">
                <a:solidFill>
                  <a:srgbClr val="006699"/>
                </a:solidFill>
              </a:rPr>
              <a:t> </a:t>
            </a:r>
            <a:r>
              <a:rPr lang="nl-NL" dirty="0" err="1">
                <a:solidFill>
                  <a:srgbClr val="006699"/>
                </a:solidFill>
              </a:rPr>
              <a:t>detection</a:t>
            </a:r>
            <a:r>
              <a:rPr lang="nl-NL" dirty="0">
                <a:solidFill>
                  <a:srgbClr val="006699"/>
                </a:solidFill>
              </a:rPr>
              <a:t> on </a:t>
            </a:r>
            <a:r>
              <a:rPr lang="nl-NL" dirty="0" err="1">
                <a:solidFill>
                  <a:srgbClr val="006699"/>
                </a:solidFill>
              </a:rPr>
              <a:t>various</a:t>
            </a:r>
            <a:r>
              <a:rPr lang="nl-NL" dirty="0">
                <a:solidFill>
                  <a:srgbClr val="006699"/>
                </a:solidFill>
              </a:rPr>
              <a:t> </a:t>
            </a:r>
            <a:r>
              <a:rPr lang="nl-NL" dirty="0" err="1">
                <a:solidFill>
                  <a:srgbClr val="006699"/>
                </a:solidFill>
              </a:rPr>
              <a:t>industrial</a:t>
            </a:r>
            <a:r>
              <a:rPr lang="nl-NL" dirty="0">
                <a:solidFill>
                  <a:srgbClr val="006699"/>
                </a:solidFill>
              </a:rPr>
              <a:t> </a:t>
            </a:r>
            <a:r>
              <a:rPr lang="nl-NL" dirty="0" err="1">
                <a:solidFill>
                  <a:srgbClr val="006699"/>
                </a:solidFill>
              </a:rPr>
              <a:t>production</a:t>
            </a:r>
            <a:r>
              <a:rPr lang="nl-NL" dirty="0">
                <a:solidFill>
                  <a:srgbClr val="006699"/>
                </a:solidFill>
              </a:rPr>
              <a:t> </a:t>
            </a:r>
            <a:r>
              <a:rPr lang="nl-NL" dirty="0" err="1">
                <a:solidFill>
                  <a:srgbClr val="006699"/>
                </a:solidFill>
              </a:rPr>
              <a:t>lines</a:t>
            </a:r>
            <a:r>
              <a:rPr lang="nl-NL" dirty="0">
                <a:solidFill>
                  <a:srgbClr val="006699"/>
                </a:solidFill>
              </a:rPr>
              <a:t> </a:t>
            </a:r>
            <a:r>
              <a:rPr lang="nl-NL" dirty="0" err="1">
                <a:solidFill>
                  <a:srgbClr val="006699"/>
                </a:solidFill>
              </a:rPr>
              <a:t>and</a:t>
            </a:r>
            <a:r>
              <a:rPr lang="nl-NL" dirty="0">
                <a:solidFill>
                  <a:srgbClr val="006699"/>
                </a:solidFill>
              </a:rPr>
              <a:t> machines </a:t>
            </a:r>
            <a:r>
              <a:rPr lang="nl-NL">
                <a:solidFill>
                  <a:srgbClr val="006699"/>
                </a:solidFill>
                <a:sym typeface="Wingdings" pitchFamily="2" charset="2"/>
              </a:rPr>
              <a:t> Yanomaly</a:t>
            </a:r>
            <a:endParaRPr lang="nl-NL" dirty="0">
              <a:solidFill>
                <a:srgbClr val="006699"/>
              </a:solidFill>
            </a:endParaRPr>
          </a:p>
          <a:p>
            <a:r>
              <a:rPr lang="nl-NL" dirty="0" err="1">
                <a:solidFill>
                  <a:srgbClr val="006699"/>
                </a:solidFill>
              </a:rPr>
              <a:t>Prediction</a:t>
            </a:r>
            <a:r>
              <a:rPr lang="nl-NL" dirty="0">
                <a:solidFill>
                  <a:srgbClr val="006699"/>
                </a:solidFill>
              </a:rPr>
              <a:t> of </a:t>
            </a:r>
            <a:r>
              <a:rPr lang="nl-NL" dirty="0" err="1">
                <a:solidFill>
                  <a:srgbClr val="006699"/>
                </a:solidFill>
              </a:rPr>
              <a:t>unplanned</a:t>
            </a:r>
            <a:r>
              <a:rPr lang="nl-NL" dirty="0">
                <a:solidFill>
                  <a:srgbClr val="006699"/>
                </a:solidFill>
              </a:rPr>
              <a:t> </a:t>
            </a:r>
            <a:r>
              <a:rPr lang="nl-NL" dirty="0" err="1">
                <a:solidFill>
                  <a:srgbClr val="006699"/>
                </a:solidFill>
              </a:rPr>
              <a:t>stops</a:t>
            </a:r>
            <a:r>
              <a:rPr lang="nl-NL" dirty="0">
                <a:solidFill>
                  <a:srgbClr val="006699"/>
                </a:solidFill>
              </a:rPr>
              <a:t> </a:t>
            </a:r>
            <a:r>
              <a:rPr lang="nl-NL" dirty="0" err="1">
                <a:solidFill>
                  <a:srgbClr val="006699"/>
                </a:solidFill>
              </a:rPr>
              <a:t>and</a:t>
            </a:r>
            <a:r>
              <a:rPr lang="nl-NL" dirty="0">
                <a:solidFill>
                  <a:srgbClr val="006699"/>
                </a:solidFill>
              </a:rPr>
              <a:t> root </a:t>
            </a:r>
            <a:r>
              <a:rPr lang="nl-NL" dirty="0" err="1">
                <a:solidFill>
                  <a:srgbClr val="006699"/>
                </a:solidFill>
              </a:rPr>
              <a:t>cause</a:t>
            </a:r>
            <a:r>
              <a:rPr lang="nl-NL" dirty="0">
                <a:solidFill>
                  <a:srgbClr val="006699"/>
                </a:solidFill>
              </a:rPr>
              <a:t> analysis on automatic manufacturing line</a:t>
            </a:r>
          </a:p>
          <a:p>
            <a:r>
              <a:rPr lang="nl-NL" dirty="0">
                <a:solidFill>
                  <a:srgbClr val="006699"/>
                </a:solidFill>
              </a:rPr>
              <a:t>Virtual sensors incl. </a:t>
            </a:r>
            <a:r>
              <a:rPr lang="nl-NL" dirty="0" err="1">
                <a:solidFill>
                  <a:srgbClr val="006699"/>
                </a:solidFill>
              </a:rPr>
              <a:t>process</a:t>
            </a:r>
            <a:r>
              <a:rPr lang="nl-NL" dirty="0">
                <a:solidFill>
                  <a:srgbClr val="006699"/>
                </a:solidFill>
              </a:rPr>
              <a:t> control </a:t>
            </a:r>
            <a:r>
              <a:rPr lang="nl-NL" dirty="0" err="1">
                <a:solidFill>
                  <a:srgbClr val="006699"/>
                </a:solidFill>
              </a:rPr>
              <a:t>for</a:t>
            </a:r>
            <a:r>
              <a:rPr lang="nl-NL" dirty="0">
                <a:solidFill>
                  <a:srgbClr val="006699"/>
                </a:solidFill>
              </a:rPr>
              <a:t> </a:t>
            </a:r>
            <a:r>
              <a:rPr lang="nl-NL" dirty="0" err="1">
                <a:solidFill>
                  <a:srgbClr val="006699"/>
                </a:solidFill>
              </a:rPr>
              <a:t>various</a:t>
            </a:r>
            <a:r>
              <a:rPr lang="nl-NL" dirty="0">
                <a:solidFill>
                  <a:srgbClr val="006699"/>
                </a:solidFill>
              </a:rPr>
              <a:t> </a:t>
            </a:r>
            <a:r>
              <a:rPr lang="nl-NL" dirty="0" err="1">
                <a:solidFill>
                  <a:srgbClr val="006699"/>
                </a:solidFill>
              </a:rPr>
              <a:t>customers</a:t>
            </a:r>
            <a:r>
              <a:rPr lang="nl-NL" dirty="0">
                <a:solidFill>
                  <a:srgbClr val="006699"/>
                </a:solidFill>
              </a:rPr>
              <a:t> in paper/pulp </a:t>
            </a:r>
          </a:p>
          <a:p>
            <a:endParaRPr lang="nl-NL" dirty="0">
              <a:solidFill>
                <a:srgbClr val="006699"/>
              </a:solidFill>
            </a:endParaRPr>
          </a:p>
          <a:p>
            <a:endParaRPr lang="nl-NL" dirty="0">
              <a:solidFill>
                <a:srgbClr val="006699"/>
              </a:solidFill>
            </a:endParaRPr>
          </a:p>
        </p:txBody>
      </p:sp>
      <p:pic>
        <p:nvPicPr>
          <p:cNvPr id="13" name="Afbeelding 3">
            <a:extLst>
              <a:ext uri="{FF2B5EF4-FFF2-40B4-BE49-F238E27FC236}">
                <a16:creationId xmlns:a16="http://schemas.microsoft.com/office/drawing/2014/main" id="{789B86E3-1372-594B-8D37-909EAA99EC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8910" y="5673716"/>
            <a:ext cx="1313090" cy="118427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0281BFF-0803-934A-A366-0D7A4D407732}"/>
              </a:ext>
            </a:extLst>
          </p:cNvPr>
          <p:cNvGrpSpPr/>
          <p:nvPr/>
        </p:nvGrpSpPr>
        <p:grpSpPr>
          <a:xfrm>
            <a:off x="0" y="6193596"/>
            <a:ext cx="2162737" cy="693977"/>
            <a:chOff x="0" y="6193596"/>
            <a:chExt cx="2162737" cy="693977"/>
          </a:xfrm>
        </p:grpSpPr>
        <p:sp>
          <p:nvSpPr>
            <p:cNvPr id="15" name="Tekstvak 6">
              <a:extLst>
                <a:ext uri="{FF2B5EF4-FFF2-40B4-BE49-F238E27FC236}">
                  <a16:creationId xmlns:a16="http://schemas.microsoft.com/office/drawing/2014/main" id="{B17C5779-F36B-1742-A990-85168976CEC5}"/>
                </a:ext>
              </a:extLst>
            </p:cNvPr>
            <p:cNvSpPr txBox="1"/>
            <p:nvPr/>
          </p:nvSpPr>
          <p:spPr>
            <a:xfrm>
              <a:off x="259971" y="6590775"/>
              <a:ext cx="19027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800" spc="80" dirty="0">
                  <a:solidFill>
                    <a:srgbClr val="FF7800"/>
                  </a:solidFill>
                  <a:latin typeface="Aharoni Bold"/>
                  <a:cs typeface="Aharoni Bold"/>
                </a:rPr>
                <a:t>creating value from data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C84FA28-8A30-5C42-96DB-37996085D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193596"/>
              <a:ext cx="2004413" cy="693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74852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376643BC4A4247A745A8C9255FC6A9" ma:contentTypeVersion="10" ma:contentTypeDescription="Create a new document." ma:contentTypeScope="" ma:versionID="c4c0abb20a95dbce263784de4a262e1a">
  <xsd:schema xmlns:xsd="http://www.w3.org/2001/XMLSchema" xmlns:xs="http://www.w3.org/2001/XMLSchema" xmlns:p="http://schemas.microsoft.com/office/2006/metadata/properties" xmlns:ns2="c266c35e-8aa0-479a-959f-18d698733099" xmlns:ns3="4f723eb1-fd96-4334-b981-811ac57a7eff" targetNamespace="http://schemas.microsoft.com/office/2006/metadata/properties" ma:root="true" ma:fieldsID="5d558cc53895592b34edd9c3b303280c" ns2:_="" ns3:_="">
    <xsd:import namespace="c266c35e-8aa0-479a-959f-18d698733099"/>
    <xsd:import namespace="4f723eb1-fd96-4334-b981-811ac57a7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6c35e-8aa0-479a-959f-18d6987330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23eb1-fd96-4334-b981-811ac57a7ef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D24D9F-A4BD-4817-A827-14DAD598A4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66c35e-8aa0-479a-959f-18d698733099"/>
    <ds:schemaRef ds:uri="4f723eb1-fd96-4334-b981-811ac57a7e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A6424A-4F89-465F-8846-DF6C2EFB38A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c266c35e-8aa0-479a-959f-18d698733099"/>
    <ds:schemaRef ds:uri="http://purl.org/dc/elements/1.1/"/>
    <ds:schemaRef ds:uri="http://schemas.microsoft.com/office/2006/metadata/properties"/>
    <ds:schemaRef ds:uri="http://schemas.microsoft.com/office/infopath/2007/PartnerControls"/>
    <ds:schemaRef ds:uri="4f723eb1-fd96-4334-b981-811ac57a7ef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805B947-88D6-477F-84CA-C01C43FBF8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413</Words>
  <Application>Microsoft Macintosh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Aharoni Bold</vt:lpstr>
      <vt:lpstr>Arial</vt:lpstr>
      <vt:lpstr>Calibri</vt:lpstr>
      <vt:lpstr>Calibri Light</vt:lpstr>
      <vt:lpstr>Lucida Handwriting</vt:lpstr>
      <vt:lpstr>Wingdings</vt:lpstr>
      <vt:lpstr>Kantoorthema</vt:lpstr>
      <vt:lpstr>PowerPoint Presentation</vt:lpstr>
      <vt:lpstr>Valorisation of flexible energy production @ Umicore: an Industry 4.0 case</vt:lpstr>
      <vt:lpstr>The intraday imbalance market</vt:lpstr>
      <vt:lpstr>Combined Heat and Power (CHP): the principle</vt:lpstr>
      <vt:lpstr>Phased approach</vt:lpstr>
      <vt:lpstr>PowerPoint Presentation</vt:lpstr>
      <vt:lpstr>Lessons learned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Valorisation of flexible energy production @ Umicore</dc:title>
  <dc:creator>David Verstraeten</dc:creator>
  <cp:lastModifiedBy>Simon Robbrecht</cp:lastModifiedBy>
  <cp:revision>4</cp:revision>
  <dcterms:created xsi:type="dcterms:W3CDTF">2019-09-10T17:48:02Z</dcterms:created>
  <dcterms:modified xsi:type="dcterms:W3CDTF">2019-09-25T12:25:47Z</dcterms:modified>
</cp:coreProperties>
</file>