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5" r:id="rId2"/>
    <p:sldId id="344" r:id="rId3"/>
    <p:sldId id="480" r:id="rId4"/>
    <p:sldId id="481" r:id="rId5"/>
    <p:sldId id="482" r:id="rId6"/>
    <p:sldId id="483" r:id="rId7"/>
    <p:sldId id="485" r:id="rId8"/>
    <p:sldId id="472" r:id="rId9"/>
    <p:sldId id="438" r:id="rId10"/>
    <p:sldId id="434" r:id="rId11"/>
    <p:sldId id="478" r:id="rId12"/>
    <p:sldId id="484" r:id="rId13"/>
    <p:sldId id="476" r:id="rId14"/>
    <p:sldId id="477" r:id="rId15"/>
    <p:sldId id="471" r:id="rId16"/>
    <p:sldId id="487" r:id="rId17"/>
    <p:sldId id="488" r:id="rId18"/>
    <p:sldId id="489" r:id="rId19"/>
    <p:sldId id="458" r:id="rId20"/>
    <p:sldId id="479" r:id="rId21"/>
    <p:sldId id="470" r:id="rId22"/>
    <p:sldId id="460" r:id="rId23"/>
    <p:sldId id="474" r:id="rId24"/>
    <p:sldId id="435" r:id="rId25"/>
    <p:sldId id="448" r:id="rId26"/>
    <p:sldId id="446" r:id="rId27"/>
    <p:sldId id="3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4714"/>
  </p:normalViewPr>
  <p:slideViewPr>
    <p:cSldViewPr snapToGrid="0" snapToObjects="1">
      <p:cViewPr varScale="1">
        <p:scale>
          <a:sx n="155" d="100"/>
          <a:sy n="155"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89BA9-C9E7-2145-9807-C4AF8E1C4481}" type="datetimeFigureOut">
              <a:rPr lang="en-US" smtClean="0"/>
              <a:t>9/25/19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9B981-E71E-E945-AE79-B7A157B1E908}" type="slidenum">
              <a:rPr lang="en-US" smtClean="0"/>
              <a:t>‹#›</a:t>
            </a:fld>
            <a:endParaRPr lang="en-US"/>
          </a:p>
        </p:txBody>
      </p:sp>
    </p:spTree>
    <p:extLst>
      <p:ext uri="{BB962C8B-B14F-4D97-AF65-F5344CB8AC3E}">
        <p14:creationId xmlns:p14="http://schemas.microsoft.com/office/powerpoint/2010/main" val="41627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explain QO &amp; PM based on a real life project we did for a client. Our client here is a material solutions company who wants to replace a kiln.</a:t>
            </a:r>
          </a:p>
          <a:p>
            <a:endParaRPr lang="en-US" dirty="0"/>
          </a:p>
          <a:p>
            <a:r>
              <a:rPr lang="en-US" dirty="0"/>
              <a:t>A client of ours, a </a:t>
            </a:r>
            <a:r>
              <a:rPr lang="en-US" b="1" dirty="0"/>
              <a:t>global material solutions company </a:t>
            </a:r>
            <a:r>
              <a:rPr lang="en-US" dirty="0"/>
              <a:t>wants to build a new kiln based on an existing one. A </a:t>
            </a:r>
            <a:r>
              <a:rPr lang="en-US" b="1" dirty="0"/>
              <a:t>kiln</a:t>
            </a:r>
            <a:r>
              <a:rPr lang="en-US" dirty="0"/>
              <a:t> is a large-scale industrial oven that reaches incredible temperatures to refine </a:t>
            </a:r>
            <a:r>
              <a:rPr lang="en-US" b="1" dirty="0"/>
              <a:t>sand</a:t>
            </a:r>
            <a:r>
              <a:rPr lang="en-US" dirty="0"/>
              <a:t>. The existing kiln suffers from 2 drawbacks, namely quality loss in the output product and defects leading to downtime. They asked </a:t>
            </a:r>
            <a:r>
              <a:rPr lang="en-US" dirty="0" err="1"/>
              <a:t>Cegeka</a:t>
            </a:r>
            <a:r>
              <a:rPr lang="en-US" dirty="0"/>
              <a:t> to use data from the existing kiln and improve the quality and uptime for the new kiln.</a:t>
            </a:r>
          </a:p>
          <a:p>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4</a:t>
            </a:fld>
            <a:endParaRPr lang="nl-BE"/>
          </a:p>
        </p:txBody>
      </p:sp>
    </p:spTree>
    <p:extLst>
      <p:ext uri="{BB962C8B-B14F-4D97-AF65-F5344CB8AC3E}">
        <p14:creationId xmlns:p14="http://schemas.microsoft.com/office/powerpoint/2010/main" val="13558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is the green-red color spectrum of the sand. The sand cannot be to green nor to red and has to lay in specific bounds.</a:t>
            </a:r>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15</a:t>
            </a:fld>
            <a:endParaRPr lang="nl-BE"/>
          </a:p>
        </p:txBody>
      </p:sp>
    </p:spTree>
    <p:extLst>
      <p:ext uri="{BB962C8B-B14F-4D97-AF65-F5344CB8AC3E}">
        <p14:creationId xmlns:p14="http://schemas.microsoft.com/office/powerpoint/2010/main" val="269541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isolated which variables can cause color problems.</a:t>
            </a:r>
          </a:p>
          <a:p>
            <a:r>
              <a:rPr lang="en-US" dirty="0"/>
              <a:t>Setpoints are the knobs of the production process that engineers can turn in order to influence the quality of the output product.</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16</a:t>
            </a:fld>
            <a:endParaRPr lang="nl-BE"/>
          </a:p>
        </p:txBody>
      </p:sp>
    </p:spTree>
    <p:extLst>
      <p:ext uri="{BB962C8B-B14F-4D97-AF65-F5344CB8AC3E}">
        <p14:creationId xmlns:p14="http://schemas.microsoft.com/office/powerpoint/2010/main" val="4100356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how do we optimize quality, well first, we want to learn how these input variables influence the color. If we can create a machine learning model that can accurately predict color quality, </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17</a:t>
            </a:fld>
            <a:endParaRPr lang="nl-BE"/>
          </a:p>
        </p:txBody>
      </p:sp>
    </p:spTree>
    <p:extLst>
      <p:ext uri="{BB962C8B-B14F-4D97-AF65-F5344CB8AC3E}">
        <p14:creationId xmlns:p14="http://schemas.microsoft.com/office/powerpoint/2010/main" val="356191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can extract how the input variables should be set for good color quality with explainable AI </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18</a:t>
            </a:fld>
            <a:endParaRPr lang="nl-BE"/>
          </a:p>
        </p:txBody>
      </p:sp>
    </p:spTree>
    <p:extLst>
      <p:ext uri="{BB962C8B-B14F-4D97-AF65-F5344CB8AC3E}">
        <p14:creationId xmlns:p14="http://schemas.microsoft.com/office/powerpoint/2010/main" val="6896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19</a:t>
            </a:fld>
            <a:endParaRPr lang="nl-BE"/>
          </a:p>
        </p:txBody>
      </p:sp>
    </p:spTree>
    <p:extLst>
      <p:ext uri="{BB962C8B-B14F-4D97-AF65-F5344CB8AC3E}">
        <p14:creationId xmlns:p14="http://schemas.microsoft.com/office/powerpoint/2010/main" val="165522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20</a:t>
            </a:fld>
            <a:endParaRPr lang="nl-BE"/>
          </a:p>
        </p:txBody>
      </p:sp>
    </p:spTree>
    <p:extLst>
      <p:ext uri="{BB962C8B-B14F-4D97-AF65-F5344CB8AC3E}">
        <p14:creationId xmlns:p14="http://schemas.microsoft.com/office/powerpoint/2010/main" val="188613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21</a:t>
            </a:fld>
            <a:endParaRPr lang="nl-BE"/>
          </a:p>
        </p:txBody>
      </p:sp>
    </p:spTree>
    <p:extLst>
      <p:ext uri="{BB962C8B-B14F-4D97-AF65-F5344CB8AC3E}">
        <p14:creationId xmlns:p14="http://schemas.microsoft.com/office/powerpoint/2010/main" val="333087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Hoe </a:t>
            </a:r>
            <a:r>
              <a:rPr lang="en-US" dirty="0" err="1"/>
              <a:t>verschilt</a:t>
            </a:r>
            <a:r>
              <a:rPr lang="en-US" baseline="0" dirty="0"/>
              <a:t> </a:t>
            </a:r>
            <a:r>
              <a:rPr lang="en-US" baseline="0" dirty="0" err="1"/>
              <a:t>dit</a:t>
            </a:r>
            <a:r>
              <a:rPr lang="en-US" baseline="0" dirty="0"/>
              <a:t> met de </a:t>
            </a:r>
            <a:r>
              <a:rPr lang="en-US" baseline="0" dirty="0" err="1"/>
              <a:t>oplossing</a:t>
            </a:r>
            <a:r>
              <a:rPr lang="en-US" baseline="0" dirty="0"/>
              <a:t> van </a:t>
            </a:r>
            <a:r>
              <a:rPr lang="en-US" baseline="0" dirty="0" err="1"/>
              <a:t>vandaag</a:t>
            </a:r>
            <a:r>
              <a:rPr lang="en-US" baseline="0" dirty="0"/>
              <a:t>?</a:t>
            </a:r>
          </a:p>
          <a:p>
            <a:r>
              <a:rPr lang="en-US" baseline="0" dirty="0"/>
              <a:t>- monitoring</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22</a:t>
            </a:fld>
            <a:endParaRPr lang="nl-BE"/>
          </a:p>
        </p:txBody>
      </p:sp>
    </p:spTree>
    <p:extLst>
      <p:ext uri="{BB962C8B-B14F-4D97-AF65-F5344CB8AC3E}">
        <p14:creationId xmlns:p14="http://schemas.microsoft.com/office/powerpoint/2010/main" val="314229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Probleem</a:t>
            </a:r>
            <a:r>
              <a:rPr lang="en-US" dirty="0"/>
              <a:t> </a:t>
            </a:r>
            <a:r>
              <a:rPr lang="en-US" dirty="0" err="1"/>
              <a:t>en</a:t>
            </a:r>
            <a:r>
              <a:rPr lang="en-US" dirty="0"/>
              <a:t> </a:t>
            </a:r>
            <a:r>
              <a:rPr lang="en-US" dirty="0" err="1"/>
              <a:t>oplossing</a:t>
            </a:r>
            <a:r>
              <a:rPr lang="en-US" dirty="0"/>
              <a:t> </a:t>
            </a:r>
            <a:r>
              <a:rPr lang="en-US" dirty="0" err="1"/>
              <a:t>herhalen</a:t>
            </a:r>
            <a:r>
              <a:rPr lang="en-US" dirty="0"/>
              <a:t>; wat bidet </a:t>
            </a:r>
            <a:r>
              <a:rPr lang="en-US" dirty="0" err="1"/>
              <a:t>dat</a:t>
            </a:r>
            <a:r>
              <a:rPr lang="en-US" dirty="0"/>
              <a:t> </a:t>
            </a:r>
            <a:r>
              <a:rPr lang="en-US" dirty="0" err="1"/>
              <a:t>aan</a:t>
            </a:r>
            <a:r>
              <a:rPr lang="en-US" dirty="0"/>
              <a:t> </a:t>
            </a:r>
            <a:r>
              <a:rPr lang="en-US" dirty="0" err="1"/>
              <a:t>mogelijkhenden</a:t>
            </a:r>
            <a:r>
              <a:rPr lang="en-US" dirty="0"/>
              <a:t>?</a:t>
            </a:r>
            <a:r>
              <a:rPr lang="en-US" dirty="0">
                <a:sym typeface="Wingdings" panose="05000000000000000000" pitchFamily="2" charset="2"/>
              </a:rPr>
              <a:t> engineers </a:t>
            </a:r>
            <a:r>
              <a:rPr lang="en-US" dirty="0" err="1">
                <a:sym typeface="Wingdings" panose="05000000000000000000" pitchFamily="2" charset="2"/>
              </a:rPr>
              <a:t>hebben</a:t>
            </a:r>
            <a:r>
              <a:rPr lang="en-US" dirty="0">
                <a:sym typeface="Wingdings" panose="05000000000000000000" pitchFamily="2" charset="2"/>
              </a:rPr>
              <a:t> </a:t>
            </a:r>
            <a:r>
              <a:rPr lang="en-US" dirty="0" err="1">
                <a:sym typeface="Wingdings" panose="05000000000000000000" pitchFamily="2" charset="2"/>
              </a:rPr>
              <a:t>meer</a:t>
            </a:r>
            <a:r>
              <a:rPr lang="en-US" dirty="0">
                <a:sym typeface="Wingdings" panose="05000000000000000000" pitchFamily="2" charset="2"/>
              </a:rPr>
              <a:t> </a:t>
            </a:r>
            <a:r>
              <a:rPr lang="en-US" dirty="0" err="1">
                <a:sym typeface="Wingdings" panose="05000000000000000000" pitchFamily="2" charset="2"/>
              </a:rPr>
              <a:t>tijd</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23</a:t>
            </a:fld>
            <a:endParaRPr lang="nl-BE"/>
          </a:p>
        </p:txBody>
      </p:sp>
    </p:spTree>
    <p:extLst>
      <p:ext uri="{BB962C8B-B14F-4D97-AF65-F5344CB8AC3E}">
        <p14:creationId xmlns:p14="http://schemas.microsoft.com/office/powerpoint/2010/main" val="339608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Databricks </a:t>
            </a:r>
            <a:r>
              <a:rPr lang="en-US" dirty="0" err="1"/>
              <a:t>introduceren</a:t>
            </a:r>
            <a:r>
              <a:rPr lang="en-US" dirty="0"/>
              <a:t> </a:t>
            </a:r>
            <a:r>
              <a:rPr lang="en-US" dirty="0" err="1"/>
              <a:t>als</a:t>
            </a:r>
            <a:r>
              <a:rPr lang="en-US" dirty="0"/>
              <a:t> azure service </a:t>
            </a:r>
            <a:r>
              <a:rPr lang="en-US" dirty="0" err="1"/>
              <a:t>voor</a:t>
            </a:r>
            <a:r>
              <a:rPr lang="en-US" dirty="0"/>
              <a:t> </a:t>
            </a:r>
            <a:r>
              <a:rPr lang="en-US" dirty="0" err="1"/>
              <a:t>datascientist</a:t>
            </a:r>
            <a:r>
              <a:rPr lang="en-US" dirty="0"/>
              <a:t> die </a:t>
            </a:r>
            <a:r>
              <a:rPr lang="en-US" dirty="0" err="1"/>
              <a:t>binnen</a:t>
            </a:r>
            <a:r>
              <a:rPr lang="en-US" dirty="0"/>
              <a:t> Microsoft azure architecture past (</a:t>
            </a:r>
            <a:r>
              <a:rPr lang="en-US" dirty="0" err="1"/>
              <a:t>Cegeka</a:t>
            </a:r>
            <a:r>
              <a:rPr lang="en-US" dirty="0"/>
              <a:t> heft het </a:t>
            </a:r>
            <a:r>
              <a:rPr lang="en-US" dirty="0" err="1"/>
              <a:t>volledige</a:t>
            </a:r>
            <a:r>
              <a:rPr lang="en-US" dirty="0"/>
              <a:t> bi platform van de </a:t>
            </a:r>
            <a:r>
              <a:rPr lang="en-US" dirty="0" err="1"/>
              <a:t>klant</a:t>
            </a:r>
            <a:r>
              <a:rPr lang="en-US" dirty="0"/>
              <a:t> </a:t>
            </a:r>
            <a:r>
              <a:rPr lang="en-US" dirty="0" err="1"/>
              <a:t>opgezet</a:t>
            </a:r>
            <a:r>
              <a:rPr lang="en-US" dirty="0"/>
              <a:t> </a:t>
            </a:r>
            <a:r>
              <a:rPr lang="en-US" dirty="0" err="1"/>
              <a:t>als</a:t>
            </a:r>
            <a:r>
              <a:rPr lang="en-US" dirty="0"/>
              <a:t> PAAS </a:t>
            </a:r>
            <a:r>
              <a:rPr lang="en-US" dirty="0" err="1"/>
              <a:t>en</a:t>
            </a:r>
            <a:r>
              <a:rPr lang="en-US" dirty="0"/>
              <a:t> </a:t>
            </a:r>
            <a:r>
              <a:rPr lang="en-US" dirty="0" err="1"/>
              <a:t>daarbinnen</a:t>
            </a:r>
            <a:r>
              <a:rPr lang="en-US" dirty="0"/>
              <a:t> </a:t>
            </a:r>
            <a:r>
              <a:rPr lang="en-US" dirty="0" err="1"/>
              <a:t>Databrocks</a:t>
            </a:r>
            <a:r>
              <a:rPr lang="en-US" dirty="0"/>
              <a:t> </a:t>
            </a:r>
            <a:r>
              <a:rPr lang="en-US" dirty="0" err="1"/>
              <a:t>geactiveerd</a:t>
            </a:r>
            <a:r>
              <a:rPr lang="en-US" dirty="0"/>
              <a:t>)</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25</a:t>
            </a:fld>
            <a:endParaRPr lang="nl-BE"/>
          </a:p>
        </p:txBody>
      </p:sp>
    </p:spTree>
    <p:extLst>
      <p:ext uri="{BB962C8B-B14F-4D97-AF65-F5344CB8AC3E}">
        <p14:creationId xmlns:p14="http://schemas.microsoft.com/office/powerpoint/2010/main" val="355011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client of ours, a </a:t>
            </a:r>
            <a:r>
              <a:rPr lang="en-US" b="1" dirty="0"/>
              <a:t>global material solutions company </a:t>
            </a:r>
            <a:r>
              <a:rPr lang="en-US" dirty="0"/>
              <a:t>wants to build a new kiln based on an existing one. A </a:t>
            </a:r>
            <a:r>
              <a:rPr lang="en-US" b="1" dirty="0"/>
              <a:t>kiln</a:t>
            </a:r>
            <a:r>
              <a:rPr lang="en-US" dirty="0"/>
              <a:t> is a large-scale industrial oven that reaches incredible temperatures to refine </a:t>
            </a:r>
            <a:r>
              <a:rPr lang="en-US" b="1" dirty="0"/>
              <a:t>sand</a:t>
            </a:r>
            <a:r>
              <a:rPr lang="en-US" dirty="0"/>
              <a:t>. The existing kiln suffers from 2 drawbacks, namely quality loss in the output product and defects leading to downtime. They asked </a:t>
            </a:r>
            <a:r>
              <a:rPr lang="en-US" dirty="0" err="1"/>
              <a:t>Cegeka</a:t>
            </a:r>
            <a:r>
              <a:rPr lang="en-US" dirty="0"/>
              <a:t> to use data from the existing kiln and improve the quality and uptime for the new kiln.</a:t>
            </a:r>
          </a:p>
          <a:p>
            <a:endParaRPr lang="en-US" dirty="0"/>
          </a:p>
          <a:p>
            <a:r>
              <a:rPr lang="en-US" dirty="0"/>
              <a:t>-</a:t>
            </a:r>
            <a:r>
              <a:rPr lang="en-US" dirty="0" err="1"/>
              <a:t>waarom</a:t>
            </a:r>
            <a:r>
              <a:rPr lang="en-US" dirty="0"/>
              <a:t> </a:t>
            </a:r>
            <a:r>
              <a:rPr lang="en-US" dirty="0" err="1"/>
              <a:t>aan</a:t>
            </a:r>
            <a:r>
              <a:rPr lang="en-US" dirty="0"/>
              <a:t> predictive maintenance </a:t>
            </a:r>
            <a:r>
              <a:rPr lang="en-US" dirty="0" err="1"/>
              <a:t>gaan</a:t>
            </a:r>
            <a:r>
              <a:rPr lang="en-US" dirty="0"/>
              <a:t> </a:t>
            </a:r>
            <a:r>
              <a:rPr lang="en-US" dirty="0" err="1"/>
              <a:t>doen</a:t>
            </a:r>
            <a:r>
              <a:rPr lang="en-US" dirty="0"/>
              <a:t>?</a:t>
            </a:r>
          </a:p>
          <a:p>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5</a:t>
            </a:fld>
            <a:endParaRPr lang="nl-BE"/>
          </a:p>
        </p:txBody>
      </p:sp>
    </p:spTree>
    <p:extLst>
      <p:ext uri="{BB962C8B-B14F-4D97-AF65-F5344CB8AC3E}">
        <p14:creationId xmlns:p14="http://schemas.microsoft.com/office/powerpoint/2010/main" val="307454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27</a:t>
            </a:fld>
            <a:endParaRPr lang="nl-BE"/>
          </a:p>
        </p:txBody>
      </p:sp>
    </p:spTree>
    <p:extLst>
      <p:ext uri="{BB962C8B-B14F-4D97-AF65-F5344CB8AC3E}">
        <p14:creationId xmlns:p14="http://schemas.microsoft.com/office/powerpoint/2010/main" val="25733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client of ours, a </a:t>
            </a:r>
            <a:r>
              <a:rPr lang="en-US" b="1" dirty="0"/>
              <a:t>global material solutions company </a:t>
            </a:r>
            <a:r>
              <a:rPr lang="en-US" dirty="0"/>
              <a:t>wants to build a new kiln based on an existing one. A </a:t>
            </a:r>
            <a:r>
              <a:rPr lang="en-US" b="1" dirty="0"/>
              <a:t>kiln</a:t>
            </a:r>
            <a:r>
              <a:rPr lang="en-US" dirty="0"/>
              <a:t> is a large-scale industrial oven that reaches incredible temperatures to refine </a:t>
            </a:r>
            <a:r>
              <a:rPr lang="en-US" b="1" dirty="0"/>
              <a:t>sand</a:t>
            </a:r>
            <a:r>
              <a:rPr lang="en-US" dirty="0"/>
              <a:t>. The existing kiln suffers from 2 drawbacks, namely quality loss in the output product and defects leading to downtime. They asked </a:t>
            </a:r>
            <a:r>
              <a:rPr lang="en-US" dirty="0" err="1"/>
              <a:t>Cegeka</a:t>
            </a:r>
            <a:r>
              <a:rPr lang="en-US" dirty="0"/>
              <a:t> to use data from the existing kiln and improve the quality and uptime for the new kiln.</a:t>
            </a:r>
          </a:p>
          <a:p>
            <a:endParaRPr lang="en-US" dirty="0"/>
          </a:p>
          <a:p>
            <a:r>
              <a:rPr lang="en-US" dirty="0"/>
              <a:t>-</a:t>
            </a:r>
            <a:r>
              <a:rPr lang="en-US" dirty="0" err="1"/>
              <a:t>waarom</a:t>
            </a:r>
            <a:r>
              <a:rPr lang="en-US" dirty="0"/>
              <a:t> </a:t>
            </a:r>
            <a:r>
              <a:rPr lang="en-US" dirty="0" err="1"/>
              <a:t>aan</a:t>
            </a:r>
            <a:r>
              <a:rPr lang="en-US" dirty="0"/>
              <a:t> predictive maintenance </a:t>
            </a:r>
            <a:r>
              <a:rPr lang="en-US" dirty="0" err="1"/>
              <a:t>gaan</a:t>
            </a:r>
            <a:r>
              <a:rPr lang="en-US" dirty="0"/>
              <a:t> </a:t>
            </a:r>
            <a:r>
              <a:rPr lang="en-US" dirty="0" err="1"/>
              <a:t>doen</a:t>
            </a:r>
            <a:r>
              <a:rPr lang="en-US" dirty="0"/>
              <a:t>?</a:t>
            </a:r>
          </a:p>
          <a:p>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6</a:t>
            </a:fld>
            <a:endParaRPr lang="nl-BE"/>
          </a:p>
        </p:txBody>
      </p:sp>
    </p:spTree>
    <p:extLst>
      <p:ext uri="{BB962C8B-B14F-4D97-AF65-F5344CB8AC3E}">
        <p14:creationId xmlns:p14="http://schemas.microsoft.com/office/powerpoint/2010/main" val="127006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client of ours, a </a:t>
            </a:r>
            <a:r>
              <a:rPr lang="en-US" b="1" dirty="0"/>
              <a:t>global material solutions company </a:t>
            </a:r>
            <a:r>
              <a:rPr lang="en-US" dirty="0"/>
              <a:t>wants to build a new kiln based on an existing one. A </a:t>
            </a:r>
            <a:r>
              <a:rPr lang="en-US" b="1" dirty="0"/>
              <a:t>kiln</a:t>
            </a:r>
            <a:r>
              <a:rPr lang="en-US" dirty="0"/>
              <a:t> is a large-scale industrial oven that reaches incredible temperatures to refine </a:t>
            </a:r>
            <a:r>
              <a:rPr lang="en-US" b="1" dirty="0"/>
              <a:t>sand</a:t>
            </a:r>
            <a:r>
              <a:rPr lang="en-US" dirty="0"/>
              <a:t>. The existing kiln suffers from 2 drawbacks, namely quality loss in the output product and defects leading to downtime. They asked </a:t>
            </a:r>
            <a:r>
              <a:rPr lang="en-US" dirty="0" err="1"/>
              <a:t>Cegeka</a:t>
            </a:r>
            <a:r>
              <a:rPr lang="en-US" dirty="0"/>
              <a:t> to use data from the existing kiln and improve the quality and uptime for the new kiln.</a:t>
            </a:r>
          </a:p>
          <a:p>
            <a:endParaRPr lang="en-US" dirty="0"/>
          </a:p>
          <a:p>
            <a:r>
              <a:rPr lang="en-US" dirty="0"/>
              <a:t>-</a:t>
            </a:r>
            <a:r>
              <a:rPr lang="en-US" dirty="0" err="1"/>
              <a:t>waarom</a:t>
            </a:r>
            <a:r>
              <a:rPr lang="en-US" dirty="0"/>
              <a:t> </a:t>
            </a:r>
            <a:r>
              <a:rPr lang="en-US" dirty="0" err="1"/>
              <a:t>aan</a:t>
            </a:r>
            <a:r>
              <a:rPr lang="en-US" dirty="0"/>
              <a:t> predictive maintenance </a:t>
            </a:r>
            <a:r>
              <a:rPr lang="en-US" dirty="0" err="1"/>
              <a:t>gaan</a:t>
            </a:r>
            <a:r>
              <a:rPr lang="en-US" dirty="0"/>
              <a:t> </a:t>
            </a:r>
            <a:r>
              <a:rPr lang="en-US" dirty="0" err="1"/>
              <a:t>doen</a:t>
            </a:r>
            <a:r>
              <a:rPr lang="en-US" dirty="0"/>
              <a:t>?</a:t>
            </a:r>
          </a:p>
          <a:p>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7</a:t>
            </a:fld>
            <a:endParaRPr lang="nl-BE"/>
          </a:p>
        </p:txBody>
      </p:sp>
    </p:spTree>
    <p:extLst>
      <p:ext uri="{BB962C8B-B14F-4D97-AF65-F5344CB8AC3E}">
        <p14:creationId xmlns:p14="http://schemas.microsoft.com/office/powerpoint/2010/main" val="7833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got historic sensor data to analyze when the production process needs maintenance and secondly we got quality inspection results to analyze what caused quality loss.</a:t>
            </a:r>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9</a:t>
            </a:fld>
            <a:endParaRPr lang="nl-BE"/>
          </a:p>
        </p:txBody>
      </p:sp>
    </p:spTree>
    <p:extLst>
      <p:ext uri="{BB962C8B-B14F-4D97-AF65-F5344CB8AC3E}">
        <p14:creationId xmlns:p14="http://schemas.microsoft.com/office/powerpoint/2010/main" val="282564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get familiar with the data, we created a power bi report of the complete production process. </a:t>
            </a:r>
            <a:r>
              <a:rPr lang="en-US" dirty="0" err="1"/>
              <a:t>PowerBI</a:t>
            </a:r>
            <a:r>
              <a:rPr lang="en-US" dirty="0"/>
              <a:t> is the reporting tool from Microsoft. It is quit young but as seen from </a:t>
            </a:r>
            <a:r>
              <a:rPr lang="en-US" dirty="0" err="1"/>
              <a:t>gartner</a:t>
            </a:r>
            <a:r>
              <a:rPr lang="en-US" dirty="0"/>
              <a:t> has gained a lot of </a:t>
            </a:r>
            <a:r>
              <a:rPr lang="en-US" dirty="0" err="1"/>
              <a:t>tracktion</a:t>
            </a:r>
            <a:r>
              <a:rPr lang="en-US" dirty="0"/>
              <a:t> during the past years because of low entry fees and high flexibility</a:t>
            </a:r>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11</a:t>
            </a:fld>
            <a:endParaRPr lang="nl-BE"/>
          </a:p>
        </p:txBody>
      </p:sp>
    </p:spTree>
    <p:extLst>
      <p:ext uri="{BB962C8B-B14F-4D97-AF65-F5344CB8AC3E}">
        <p14:creationId xmlns:p14="http://schemas.microsoft.com/office/powerpoint/2010/main" val="282744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proofed to be very useful for the process engineers because they could monitor the health of the each individual process part. For convenience we also added the flow sheet of the production process to the report and colors indication how many defects a process part has seen. Red means a process part has seen a lot of defect, green means it didn’t see any defects. This way, engineers can directly identify weak links in the production process</a:t>
            </a:r>
          </a:p>
        </p:txBody>
      </p:sp>
      <p:sp>
        <p:nvSpPr>
          <p:cNvPr id="4" name="Slide Number Placeholder 3"/>
          <p:cNvSpPr>
            <a:spLocks noGrp="1"/>
          </p:cNvSpPr>
          <p:nvPr>
            <p:ph type="sldNum" sz="quarter" idx="5"/>
          </p:nvPr>
        </p:nvSpPr>
        <p:spPr/>
        <p:txBody>
          <a:bodyPr/>
          <a:lstStyle/>
          <a:p>
            <a:fld id="{C3F5553E-FBEA-4BEA-8048-97AEA32FE540}" type="slidenum">
              <a:rPr lang="nl-BE" smtClean="0"/>
              <a:t>12</a:t>
            </a:fld>
            <a:endParaRPr lang="nl-BE"/>
          </a:p>
        </p:txBody>
      </p:sp>
    </p:spTree>
    <p:extLst>
      <p:ext uri="{BB962C8B-B14F-4D97-AF65-F5344CB8AC3E}">
        <p14:creationId xmlns:p14="http://schemas.microsoft.com/office/powerpoint/2010/main" val="195936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also benefited the data scientists in our team, who could quickly query data for a certain time period in the past.</a:t>
            </a:r>
            <a:endParaRPr lang="nl-BE" dirty="0"/>
          </a:p>
        </p:txBody>
      </p:sp>
      <p:sp>
        <p:nvSpPr>
          <p:cNvPr id="4" name="Slide Number Placeholder 3"/>
          <p:cNvSpPr>
            <a:spLocks noGrp="1"/>
          </p:cNvSpPr>
          <p:nvPr>
            <p:ph type="sldNum" sz="quarter" idx="5"/>
          </p:nvPr>
        </p:nvSpPr>
        <p:spPr/>
        <p:txBody>
          <a:bodyPr/>
          <a:lstStyle/>
          <a:p>
            <a:fld id="{C3F5553E-FBEA-4BEA-8048-97AEA32FE540}" type="slidenum">
              <a:rPr lang="nl-BE" smtClean="0"/>
              <a:t>13</a:t>
            </a:fld>
            <a:endParaRPr lang="nl-BE"/>
          </a:p>
        </p:txBody>
      </p:sp>
    </p:spTree>
    <p:extLst>
      <p:ext uri="{BB962C8B-B14F-4D97-AF65-F5344CB8AC3E}">
        <p14:creationId xmlns:p14="http://schemas.microsoft.com/office/powerpoint/2010/main" val="424960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tackled quality optimization. From our analysis, we saw that 85% of output product passed the product specification and 15% failed. Of those that failed, a very common quality problem was related to the color of the sand. This problem is denoted as a* and is presented by the red bar.</a:t>
            </a:r>
            <a:endParaRPr lang="nl-BE" dirty="0"/>
          </a:p>
        </p:txBody>
      </p:sp>
      <p:sp>
        <p:nvSpPr>
          <p:cNvPr id="4" name="Slide Number Placeholder 3"/>
          <p:cNvSpPr>
            <a:spLocks noGrp="1"/>
          </p:cNvSpPr>
          <p:nvPr>
            <p:ph type="sldNum" sz="quarter" idx="10"/>
          </p:nvPr>
        </p:nvSpPr>
        <p:spPr/>
        <p:txBody>
          <a:bodyPr/>
          <a:lstStyle/>
          <a:p>
            <a:fld id="{C3F5553E-FBEA-4BEA-8048-97AEA32FE540}" type="slidenum">
              <a:rPr lang="nl-BE" smtClean="0"/>
              <a:t>14</a:t>
            </a:fld>
            <a:endParaRPr lang="nl-BE"/>
          </a:p>
        </p:txBody>
      </p:sp>
    </p:spTree>
    <p:extLst>
      <p:ext uri="{BB962C8B-B14F-4D97-AF65-F5344CB8AC3E}">
        <p14:creationId xmlns:p14="http://schemas.microsoft.com/office/powerpoint/2010/main" val="149148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9480-1BF3-FE4B-9EF7-278D875C0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9C772E-B5C7-6141-B376-F87A27544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CE4A97-E129-3A4C-93C3-E2D671510C97}"/>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2CFA7FB9-E39A-4F45-9432-3A285BADA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8B570-5097-C44D-826A-8DA6C45DC049}"/>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47460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1BCF-1DD4-4049-B6CC-76548AF59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A6385-EB3F-E74E-83C8-722D8D8862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17974-6572-1C41-9DEB-3F0351185E3E}"/>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41CB80AE-F77B-6641-BCE3-DB54788A9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F2B8D-43DC-A340-AC28-02989800D096}"/>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13830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4BE7F-CCC6-EE44-8225-4DDF625B8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7BED28-7543-7343-AD56-96C49210EE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B5928-DCBF-364A-BA25-C1E9A4FE462C}"/>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4A75E2E3-9E42-0842-B9E1-323ED0E4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8854D-6573-5E46-9671-16C6A0FC832C}"/>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74879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6875" y="740702"/>
            <a:ext cx="3023336" cy="1087924"/>
          </a:xfrm>
          <a:prstGeom prst="rect">
            <a:avLst/>
          </a:prstGeom>
        </p:spPr>
      </p:pic>
      <p:sp>
        <p:nvSpPr>
          <p:cNvPr id="3" name="Text Placeholder 2"/>
          <p:cNvSpPr>
            <a:spLocks noGrp="1"/>
          </p:cNvSpPr>
          <p:nvPr>
            <p:ph type="body" sz="quarter" idx="10"/>
          </p:nvPr>
        </p:nvSpPr>
        <p:spPr>
          <a:xfrm>
            <a:off x="610544" y="2424555"/>
            <a:ext cx="8319673" cy="2009863"/>
          </a:xfrm>
          <a:prstGeom prst="rect">
            <a:avLst/>
          </a:prstGeom>
        </p:spPr>
        <p:txBody>
          <a:bodyPr>
            <a:noAutofit/>
          </a:bodyPr>
          <a:lstStyle>
            <a:lvl1pPr marL="0" indent="0" algn="l">
              <a:lnSpc>
                <a:spcPct val="80000"/>
              </a:lnSpc>
              <a:spcBef>
                <a:spcPts val="0"/>
              </a:spcBef>
              <a:buNone/>
              <a:defRPr sz="4800" b="1">
                <a:solidFill>
                  <a:schemeClr val="bg1"/>
                </a:solidFill>
              </a:defRPr>
            </a:lvl1pPr>
            <a:lvl2pPr>
              <a:defRPr sz="3733"/>
            </a:lvl2pPr>
            <a:lvl3pPr>
              <a:defRPr sz="3733"/>
            </a:lvl3pPr>
            <a:lvl4pPr>
              <a:defRPr sz="3733"/>
            </a:lvl4pPr>
            <a:lvl5pPr>
              <a:defRPr sz="3733"/>
            </a:lvl5pPr>
          </a:lstStyle>
          <a:p>
            <a:pPr lvl="0"/>
            <a:r>
              <a:rPr lang="en-US"/>
              <a:t>Edit Master text styles</a:t>
            </a:r>
          </a:p>
        </p:txBody>
      </p:sp>
      <p:sp>
        <p:nvSpPr>
          <p:cNvPr id="4" name="Text Placeholder 3"/>
          <p:cNvSpPr>
            <a:spLocks noGrp="1"/>
          </p:cNvSpPr>
          <p:nvPr>
            <p:ph type="body" sz="quarter" idx="11" hasCustomPrompt="1"/>
          </p:nvPr>
        </p:nvSpPr>
        <p:spPr>
          <a:xfrm>
            <a:off x="623393" y="4802588"/>
            <a:ext cx="7186084" cy="369389"/>
          </a:xfrm>
        </p:spPr>
        <p:txBody>
          <a:bodyPr>
            <a:noAutofit/>
          </a:bodyPr>
          <a:lstStyle>
            <a:lvl1pPr marL="595185" indent="0" algn="l">
              <a:lnSpc>
                <a:spcPct val="100000"/>
              </a:lnSpc>
              <a:spcBef>
                <a:spcPts val="0"/>
              </a:spcBef>
              <a:buNone/>
              <a:defRPr sz="2133" baseline="0">
                <a:solidFill>
                  <a:srgbClr val="FFFFFF"/>
                </a:solidFill>
              </a:defRPr>
            </a:lvl1pPr>
            <a:lvl2pPr marL="596885" indent="0">
              <a:buNone/>
              <a:defRPr sz="1333">
                <a:solidFill>
                  <a:schemeClr val="tx2">
                    <a:lumMod val="60000"/>
                    <a:lumOff val="40000"/>
                  </a:schemeClr>
                </a:solidFill>
              </a:defRPr>
            </a:lvl2pPr>
            <a:lvl3pPr marL="681550" indent="0">
              <a:buNone/>
              <a:defRPr sz="1600">
                <a:solidFill>
                  <a:schemeClr val="tx2">
                    <a:lumMod val="60000"/>
                    <a:lumOff val="40000"/>
                  </a:schemeClr>
                </a:solidFill>
              </a:defRPr>
            </a:lvl3pPr>
            <a:lvl4pPr marL="988458" indent="0">
              <a:buNone/>
              <a:defRPr sz="1600">
                <a:solidFill>
                  <a:schemeClr val="tx2">
                    <a:lumMod val="60000"/>
                    <a:lumOff val="40000"/>
                  </a:schemeClr>
                </a:solidFill>
              </a:defRPr>
            </a:lvl4pPr>
            <a:lvl5pPr marL="1375799" indent="0">
              <a:buNone/>
              <a:defRPr sz="1600">
                <a:solidFill>
                  <a:schemeClr val="tx2">
                    <a:lumMod val="60000"/>
                    <a:lumOff val="40000"/>
                  </a:schemeClr>
                </a:solidFill>
              </a:defRPr>
            </a:lvl5pPr>
          </a:lstStyle>
          <a:p>
            <a:pPr lvl="0"/>
            <a:r>
              <a:rPr lang="en-US" dirty="0"/>
              <a:t>Name, Family name, job function</a:t>
            </a:r>
          </a:p>
        </p:txBody>
      </p:sp>
      <p:sp>
        <p:nvSpPr>
          <p:cNvPr id="7" name="Text Placeholder 6"/>
          <p:cNvSpPr>
            <a:spLocks noGrp="1"/>
          </p:cNvSpPr>
          <p:nvPr>
            <p:ph type="body" sz="quarter" idx="12" hasCustomPrompt="1"/>
          </p:nvPr>
        </p:nvSpPr>
        <p:spPr>
          <a:xfrm>
            <a:off x="623393" y="5354211"/>
            <a:ext cx="7186084" cy="362412"/>
          </a:xfrm>
        </p:spPr>
        <p:txBody>
          <a:bodyPr>
            <a:noAutofit/>
          </a:bodyPr>
          <a:lstStyle>
            <a:lvl1pPr marL="595185" indent="0">
              <a:lnSpc>
                <a:spcPct val="80000"/>
              </a:lnSpc>
              <a:spcBef>
                <a:spcPts val="0"/>
              </a:spcBef>
              <a:buNone/>
              <a:defRPr sz="1600" cap="all" baseline="0">
                <a:solidFill>
                  <a:srgbClr val="FFFFFF"/>
                </a:solidFill>
              </a:defRPr>
            </a:lvl1pPr>
            <a:lvl4pPr marL="596885" indent="0">
              <a:spcBef>
                <a:spcPts val="0"/>
              </a:spcBef>
              <a:buNone/>
              <a:defRPr sz="1333">
                <a:solidFill>
                  <a:schemeClr val="tx2">
                    <a:lumMod val="60000"/>
                    <a:lumOff val="40000"/>
                  </a:schemeClr>
                </a:solidFill>
              </a:defRPr>
            </a:lvl4pPr>
          </a:lstStyle>
          <a:p>
            <a:pPr lvl="0"/>
            <a:r>
              <a:rPr lang="en-US" dirty="0"/>
              <a:t>Month 0, 0000</a:t>
            </a:r>
            <a:endParaRPr lang="nl-BE" dirty="0"/>
          </a:p>
        </p:txBody>
      </p:sp>
    </p:spTree>
    <p:extLst>
      <p:ext uri="{BB962C8B-B14F-4D97-AF65-F5344CB8AC3E}">
        <p14:creationId xmlns:p14="http://schemas.microsoft.com/office/powerpoint/2010/main" val="407858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rk blue Slide 2">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377" y="6178045"/>
            <a:ext cx="1547911" cy="557003"/>
          </a:xfrm>
          <a:prstGeom prst="rect">
            <a:avLst/>
          </a:prstGeom>
          <a:noFill/>
        </p:spPr>
      </p:pic>
    </p:spTree>
    <p:extLst>
      <p:ext uri="{BB962C8B-B14F-4D97-AF65-F5344CB8AC3E}">
        <p14:creationId xmlns:p14="http://schemas.microsoft.com/office/powerpoint/2010/main" val="47591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s slide">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530796" y="1663799"/>
            <a:ext cx="5207112" cy="4357488"/>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0"/>
          </p:nvPr>
        </p:nvSpPr>
        <p:spPr>
          <a:xfrm>
            <a:off x="6420566" y="1663798"/>
            <a:ext cx="5244053" cy="4357489"/>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noAutofit/>
          </a:bodyPr>
          <a:lstStyle/>
          <a:p>
            <a:r>
              <a:rPr lang="en-US"/>
              <a:t>Click to edit Master title style</a:t>
            </a:r>
            <a:endParaRPr lang="nl-BE"/>
          </a:p>
        </p:txBody>
      </p:sp>
      <p:sp>
        <p:nvSpPr>
          <p:cNvPr id="14" name="Text Placeholder 16"/>
          <p:cNvSpPr>
            <a:spLocks noGrp="1"/>
          </p:cNvSpPr>
          <p:nvPr>
            <p:ph type="body" sz="quarter" idx="11" hasCustomPrompt="1"/>
          </p:nvPr>
        </p:nvSpPr>
        <p:spPr>
          <a:xfrm>
            <a:off x="527051" y="844551"/>
            <a:ext cx="11137900" cy="472016"/>
          </a:xfrm>
        </p:spPr>
        <p:txBody>
          <a:bodyPr anchor="b">
            <a:noAutofit/>
          </a:bodyPr>
          <a:lstStyle>
            <a:lvl1pPr marL="0" indent="0" algn="ctr">
              <a:lnSpc>
                <a:spcPct val="80000"/>
              </a:lnSpc>
              <a:spcBef>
                <a:spcPts val="0"/>
              </a:spcBef>
              <a:buNone/>
              <a:defRPr>
                <a:solidFill>
                  <a:schemeClr val="tx2">
                    <a:lumMod val="60000"/>
                    <a:lumOff val="40000"/>
                  </a:schemeClr>
                </a:solidFill>
              </a:defRPr>
            </a:lvl1pPr>
          </a:lstStyle>
          <a:p>
            <a:pPr lvl="0"/>
            <a:r>
              <a:rPr lang="en-US" dirty="0"/>
              <a:t>Click to add subtitle</a:t>
            </a:r>
            <a:endParaRPr lang="nl-BE" dirty="0"/>
          </a:p>
        </p:txBody>
      </p:sp>
      <p:cxnSp>
        <p:nvCxnSpPr>
          <p:cNvPr id="7" name="Straight Connector 6"/>
          <p:cNvCxnSpPr/>
          <p:nvPr userDrawn="1"/>
        </p:nvCxnSpPr>
        <p:spPr>
          <a:xfrm>
            <a:off x="5898100" y="1470729"/>
            <a:ext cx="427833" cy="0"/>
          </a:xfrm>
          <a:prstGeom prst="line">
            <a:avLst/>
          </a:prstGeom>
          <a:ln w="57150" cmpd="sng">
            <a:solidFill>
              <a:srgbClr val="0098C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78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slide 2">
    <p:bg>
      <p:bgPr>
        <a:solidFill>
          <a:srgbClr val="163448"/>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163448"/>
          </a:solidFill>
          <a:ln>
            <a:solidFill>
              <a:srgbClr val="1634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 name="Straight Connector 3"/>
          <p:cNvCxnSpPr/>
          <p:nvPr userDrawn="1"/>
        </p:nvCxnSpPr>
        <p:spPr>
          <a:xfrm>
            <a:off x="6096000" y="740701"/>
            <a:ext cx="0" cy="144016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6096000" y="4661500"/>
            <a:ext cx="0" cy="144016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901134" y="356659"/>
            <a:ext cx="427833"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01134" y="6488704"/>
            <a:ext cx="427833"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0" y="2943073"/>
            <a:ext cx="12192000" cy="972900"/>
          </a:xfrm>
        </p:spPr>
        <p:txBody>
          <a:bodyPr>
            <a:noAutofit/>
          </a:bodyPr>
          <a:lstStyle>
            <a:lvl1pPr algn="ctr">
              <a:defRPr sz="7200">
                <a:solidFill>
                  <a:srgbClr val="FFFFFF"/>
                </a:solidFill>
              </a:defRPr>
            </a:lvl1pPr>
          </a:lstStyle>
          <a:p>
            <a:r>
              <a:rPr lang="nl-BE" dirty="0"/>
              <a:t>Click to edit master title style</a:t>
            </a:r>
            <a:endParaRPr lang="en-US" dirty="0"/>
          </a:p>
        </p:txBody>
      </p:sp>
    </p:spTree>
    <p:extLst>
      <p:ext uri="{BB962C8B-B14F-4D97-AF65-F5344CB8AC3E}">
        <p14:creationId xmlns:p14="http://schemas.microsoft.com/office/powerpoint/2010/main" val="94856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nl-BE"/>
          </a:p>
        </p:txBody>
      </p:sp>
      <p:sp>
        <p:nvSpPr>
          <p:cNvPr id="17" name="Text Placeholder 16"/>
          <p:cNvSpPr>
            <a:spLocks noGrp="1"/>
          </p:cNvSpPr>
          <p:nvPr>
            <p:ph type="body" sz="quarter" idx="11" hasCustomPrompt="1"/>
          </p:nvPr>
        </p:nvSpPr>
        <p:spPr>
          <a:xfrm>
            <a:off x="527051" y="844551"/>
            <a:ext cx="11137900" cy="472016"/>
          </a:xfrm>
        </p:spPr>
        <p:txBody>
          <a:bodyPr anchor="b">
            <a:noAutofit/>
          </a:bodyPr>
          <a:lstStyle>
            <a:lvl1pPr marL="0" indent="0" algn="ctr">
              <a:lnSpc>
                <a:spcPct val="80000"/>
              </a:lnSpc>
              <a:spcBef>
                <a:spcPts val="0"/>
              </a:spcBef>
              <a:buNone/>
              <a:defRPr>
                <a:solidFill>
                  <a:schemeClr val="tx2">
                    <a:lumMod val="60000"/>
                    <a:lumOff val="40000"/>
                  </a:schemeClr>
                </a:solidFill>
              </a:defRPr>
            </a:lvl1pPr>
          </a:lstStyle>
          <a:p>
            <a:pPr lvl="0"/>
            <a:r>
              <a:rPr lang="en-US" dirty="0"/>
              <a:t>Click to add subtitle</a:t>
            </a:r>
            <a:endParaRPr lang="nl-BE" dirty="0"/>
          </a:p>
        </p:txBody>
      </p:sp>
      <p:sp>
        <p:nvSpPr>
          <p:cNvPr id="5" name="Content Placeholder 4"/>
          <p:cNvSpPr>
            <a:spLocks noGrp="1"/>
          </p:cNvSpPr>
          <p:nvPr>
            <p:ph sz="quarter" idx="12"/>
          </p:nvPr>
        </p:nvSpPr>
        <p:spPr>
          <a:xfrm>
            <a:off x="527382" y="1668379"/>
            <a:ext cx="11137237" cy="4352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cxnSp>
        <p:nvCxnSpPr>
          <p:cNvPr id="6" name="Straight Connector 5"/>
          <p:cNvCxnSpPr/>
          <p:nvPr userDrawn="1"/>
        </p:nvCxnSpPr>
        <p:spPr>
          <a:xfrm>
            <a:off x="5898100" y="1470729"/>
            <a:ext cx="427833" cy="0"/>
          </a:xfrm>
          <a:prstGeom prst="line">
            <a:avLst/>
          </a:prstGeom>
          <a:ln w="57150" cmpd="sng">
            <a:solidFill>
              <a:srgbClr val="0098C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49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act person slide">
    <p:spTree>
      <p:nvGrpSpPr>
        <p:cNvPr id="1" name=""/>
        <p:cNvGrpSpPr/>
        <p:nvPr/>
      </p:nvGrpSpPr>
      <p:grpSpPr>
        <a:xfrm>
          <a:off x="0" y="0"/>
          <a:ext cx="0" cy="0"/>
          <a:chOff x="0" y="0"/>
          <a:chExt cx="0" cy="0"/>
        </a:xfrm>
      </p:grpSpPr>
      <p:sp>
        <p:nvSpPr>
          <p:cNvPr id="3" name="Rectangle 2"/>
          <p:cNvSpPr/>
          <p:nvPr userDrawn="1"/>
        </p:nvSpPr>
        <p:spPr>
          <a:xfrm>
            <a:off x="480054" y="5485874"/>
            <a:ext cx="2831637" cy="225767"/>
          </a:xfrm>
          <a:prstGeom prst="rect">
            <a:avLst/>
          </a:prstGeom>
        </p:spPr>
        <p:txBody>
          <a:bodyPr wrap="square" lIns="0" tIns="0" rIns="0" bIns="0">
            <a:spAutoFit/>
          </a:bodyPr>
          <a:lstStyle/>
          <a:p>
            <a:pPr algn="ctr"/>
            <a:r>
              <a:rPr lang="en-US" sz="1467" b="1" i="0" spc="133" dirty="0">
                <a:solidFill>
                  <a:schemeClr val="accent1"/>
                </a:solidFill>
                <a:latin typeface="Calibri" panose="020F0502020204030204" pitchFamily="34" charset="0"/>
                <a:cs typeface="Calibri" panose="020F0502020204030204" pitchFamily="34" charset="0"/>
              </a:rPr>
              <a:t>W W W . C E G E K A .  C O M</a:t>
            </a:r>
          </a:p>
        </p:txBody>
      </p:sp>
      <p:cxnSp>
        <p:nvCxnSpPr>
          <p:cNvPr id="4" name="Straight Connector 3"/>
          <p:cNvCxnSpPr/>
          <p:nvPr userDrawn="1"/>
        </p:nvCxnSpPr>
        <p:spPr>
          <a:xfrm>
            <a:off x="3791744" y="4463437"/>
            <a:ext cx="0" cy="1536171"/>
          </a:xfrm>
          <a:prstGeom prst="line">
            <a:avLst/>
          </a:prstGeom>
          <a:ln w="9525" cmpd="sng">
            <a:solidFill>
              <a:srgbClr val="BEC7C8"/>
            </a:solidFill>
          </a:ln>
          <a:effectLst/>
        </p:spPr>
        <p:style>
          <a:lnRef idx="2">
            <a:schemeClr val="accent1"/>
          </a:lnRef>
          <a:fillRef idx="0">
            <a:schemeClr val="accent1"/>
          </a:fillRef>
          <a:effectRef idx="1">
            <a:schemeClr val="accent1"/>
          </a:effectRef>
          <a:fontRef idx="minor">
            <a:schemeClr val="tx1"/>
          </a:fontRef>
        </p:style>
      </p:cxnSp>
      <p:sp>
        <p:nvSpPr>
          <p:cNvPr id="5" name="Oval 1"/>
          <p:cNvSpPr/>
          <p:nvPr userDrawn="1"/>
        </p:nvSpPr>
        <p:spPr>
          <a:xfrm>
            <a:off x="4555894" y="4463438"/>
            <a:ext cx="660073" cy="660073"/>
          </a:xfrm>
          <a:prstGeom prst="ellipse">
            <a:avLst/>
          </a:prstGeom>
          <a:solidFill>
            <a:srgbClr val="1384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latin typeface="Calibri" panose="020F0502020204030204" pitchFamily="34" charset="0"/>
              <a:cs typeface="Calibri" panose="020F0502020204030204" pitchFamily="34" charset="0"/>
            </a:endParaRPr>
          </a:p>
        </p:txBody>
      </p:sp>
      <p:sp>
        <p:nvSpPr>
          <p:cNvPr id="6" name="Oval 58"/>
          <p:cNvSpPr/>
          <p:nvPr userDrawn="1"/>
        </p:nvSpPr>
        <p:spPr>
          <a:xfrm>
            <a:off x="4555894" y="5248236"/>
            <a:ext cx="660073" cy="660073"/>
          </a:xfrm>
          <a:prstGeom prst="ellipse">
            <a:avLst/>
          </a:prstGeom>
          <a:solidFill>
            <a:srgbClr val="1384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latin typeface="Calibri" panose="020F0502020204030204" pitchFamily="34" charset="0"/>
              <a:cs typeface="Calibri" panose="020F0502020204030204" pitchFamily="34" charset="0"/>
            </a:endParaRPr>
          </a:p>
        </p:txBody>
      </p:sp>
      <p:sp>
        <p:nvSpPr>
          <p:cNvPr id="7" name="Oval 60"/>
          <p:cNvSpPr/>
          <p:nvPr userDrawn="1"/>
        </p:nvSpPr>
        <p:spPr>
          <a:xfrm>
            <a:off x="8222936" y="4463438"/>
            <a:ext cx="660073" cy="660073"/>
          </a:xfrm>
          <a:prstGeom prst="ellipse">
            <a:avLst/>
          </a:prstGeom>
          <a:solidFill>
            <a:srgbClr val="1384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latin typeface="Calibri" panose="020F0502020204030204" pitchFamily="34" charset="0"/>
              <a:cs typeface="Calibri" panose="020F0502020204030204" pitchFamily="34" charset="0"/>
            </a:endParaRPr>
          </a:p>
        </p:txBody>
      </p:sp>
      <p:sp>
        <p:nvSpPr>
          <p:cNvPr id="8" name="Oval 62"/>
          <p:cNvSpPr/>
          <p:nvPr userDrawn="1"/>
        </p:nvSpPr>
        <p:spPr>
          <a:xfrm>
            <a:off x="8229596" y="5244150"/>
            <a:ext cx="660073" cy="660073"/>
          </a:xfrm>
          <a:prstGeom prst="ellipse">
            <a:avLst/>
          </a:prstGeom>
          <a:solidFill>
            <a:srgbClr val="1384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latin typeface="Calibri" panose="020F0502020204030204" pitchFamily="34" charset="0"/>
              <a:cs typeface="Calibri" panose="020F0502020204030204" pitchFamily="34" charset="0"/>
            </a:endParaRPr>
          </a:p>
        </p:txBody>
      </p:sp>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4655" y="4608810"/>
            <a:ext cx="522549" cy="353129"/>
          </a:xfrm>
          <a:prstGeom prst="rect">
            <a:avLst/>
          </a:prstGeom>
        </p:spPr>
      </p:pic>
      <p:pic>
        <p:nvPicPr>
          <p:cNvPr id="10"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663" y="5401672"/>
            <a:ext cx="593359" cy="400981"/>
          </a:xfrm>
          <a:prstGeom prst="rect">
            <a:avLst/>
          </a:prstGeom>
        </p:spPr>
      </p:pic>
      <p:pic>
        <p:nvPicPr>
          <p:cNvPr id="11"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22934" y="4561579"/>
            <a:ext cx="678060" cy="458220"/>
          </a:xfrm>
          <a:prstGeom prst="rect">
            <a:avLst/>
          </a:prstGeom>
        </p:spPr>
      </p:pic>
      <p:pic>
        <p:nvPicPr>
          <p:cNvPr id="12"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05722" y="5396522"/>
            <a:ext cx="525801" cy="355327"/>
          </a:xfrm>
          <a:prstGeom prst="rect">
            <a:avLst/>
          </a:prstGeom>
        </p:spPr>
      </p:pic>
      <p:sp>
        <p:nvSpPr>
          <p:cNvPr id="20" name="Text Placeholder 19"/>
          <p:cNvSpPr>
            <a:spLocks noGrp="1"/>
          </p:cNvSpPr>
          <p:nvPr>
            <p:ph type="body" sz="quarter" idx="10"/>
          </p:nvPr>
        </p:nvSpPr>
        <p:spPr>
          <a:xfrm>
            <a:off x="5215967" y="4500955"/>
            <a:ext cx="2784000" cy="623351"/>
          </a:xfrm>
        </p:spPr>
        <p:txBody>
          <a:bodyPr anchor="ctr">
            <a:noAutofit/>
          </a:bodyPr>
          <a:lstStyle>
            <a:lvl1pPr marL="0" indent="0">
              <a:buNone/>
              <a:defRPr sz="1600">
                <a:solidFill>
                  <a:schemeClr val="accent4"/>
                </a:solidFill>
              </a:defRPr>
            </a:lvl1pPr>
          </a:lstStyle>
          <a:p>
            <a:pPr lvl="0"/>
            <a:r>
              <a:rPr lang="en-US"/>
              <a:t>Edit Master text styles</a:t>
            </a:r>
          </a:p>
        </p:txBody>
      </p:sp>
      <p:sp>
        <p:nvSpPr>
          <p:cNvPr id="21" name="Text Placeholder 19"/>
          <p:cNvSpPr>
            <a:spLocks noGrp="1"/>
          </p:cNvSpPr>
          <p:nvPr>
            <p:ph type="body" sz="quarter" idx="11"/>
          </p:nvPr>
        </p:nvSpPr>
        <p:spPr>
          <a:xfrm>
            <a:off x="5215967" y="5274758"/>
            <a:ext cx="2784000" cy="623351"/>
          </a:xfrm>
        </p:spPr>
        <p:txBody>
          <a:bodyPr anchor="ctr">
            <a:noAutofit/>
          </a:bodyPr>
          <a:lstStyle>
            <a:lvl1pPr marL="0" indent="0">
              <a:buNone/>
              <a:defRPr sz="1600">
                <a:solidFill>
                  <a:schemeClr val="accent4"/>
                </a:solidFill>
              </a:defRPr>
            </a:lvl1pPr>
          </a:lstStyle>
          <a:p>
            <a:pPr lvl="0"/>
            <a:r>
              <a:rPr lang="en-US"/>
              <a:t>Edit Master text styles</a:t>
            </a:r>
          </a:p>
        </p:txBody>
      </p:sp>
      <p:sp>
        <p:nvSpPr>
          <p:cNvPr id="22" name="Text Placeholder 19"/>
          <p:cNvSpPr>
            <a:spLocks noGrp="1"/>
          </p:cNvSpPr>
          <p:nvPr>
            <p:ph type="body" sz="quarter" idx="12"/>
          </p:nvPr>
        </p:nvSpPr>
        <p:spPr>
          <a:xfrm>
            <a:off x="8900993" y="5274759"/>
            <a:ext cx="2784000" cy="623351"/>
          </a:xfrm>
        </p:spPr>
        <p:txBody>
          <a:bodyPr anchor="ctr">
            <a:noAutofit/>
          </a:bodyPr>
          <a:lstStyle>
            <a:lvl1pPr marL="0" indent="0">
              <a:buNone/>
              <a:defRPr sz="1600">
                <a:solidFill>
                  <a:schemeClr val="accent4"/>
                </a:solidFill>
              </a:defRPr>
            </a:lvl1pPr>
          </a:lstStyle>
          <a:p>
            <a:pPr lvl="0"/>
            <a:r>
              <a:rPr lang="en-US"/>
              <a:t>Edit Master text styles</a:t>
            </a:r>
          </a:p>
        </p:txBody>
      </p:sp>
      <p:sp>
        <p:nvSpPr>
          <p:cNvPr id="23" name="Text Placeholder 19"/>
          <p:cNvSpPr>
            <a:spLocks noGrp="1"/>
          </p:cNvSpPr>
          <p:nvPr>
            <p:ph type="body" sz="quarter" idx="13"/>
          </p:nvPr>
        </p:nvSpPr>
        <p:spPr>
          <a:xfrm>
            <a:off x="8900993" y="4495010"/>
            <a:ext cx="2784000" cy="623351"/>
          </a:xfrm>
        </p:spPr>
        <p:txBody>
          <a:bodyPr anchor="ctr">
            <a:noAutofit/>
          </a:bodyPr>
          <a:lstStyle>
            <a:lvl1pPr marL="0" indent="0">
              <a:buNone/>
              <a:defRPr sz="1600">
                <a:solidFill>
                  <a:schemeClr val="accent4"/>
                </a:solidFill>
              </a:defRPr>
            </a:lvl1pPr>
          </a:lstStyle>
          <a:p>
            <a:pPr lvl="0"/>
            <a:r>
              <a:rPr lang="en-US"/>
              <a:t>Edit Master text styles</a:t>
            </a:r>
          </a:p>
        </p:txBody>
      </p:sp>
      <p:pic>
        <p:nvPicPr>
          <p:cNvPr id="19" name="Picture 18"/>
          <p:cNvPicPr>
            <a:picLocks noChangeAspect="1"/>
          </p:cNvPicPr>
          <p:nvPr userDrawn="1"/>
        </p:nvPicPr>
        <p:blipFill rotWithShape="1">
          <a:blip r:embed="rId6"/>
          <a:srcRect l="5049" t="15622" r="9550" b="7138"/>
          <a:stretch/>
        </p:blipFill>
        <p:spPr>
          <a:xfrm>
            <a:off x="623393" y="4366585"/>
            <a:ext cx="2436351" cy="881651"/>
          </a:xfrm>
          <a:prstGeom prst="rect">
            <a:avLst/>
          </a:prstGeom>
          <a:noFill/>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3454400"/>
          </a:xfrm>
          <a:prstGeom prst="rect">
            <a:avLst/>
          </a:prstGeom>
        </p:spPr>
      </p:pic>
    </p:spTree>
    <p:extLst>
      <p:ext uri="{BB962C8B-B14F-4D97-AF65-F5344CB8AC3E}">
        <p14:creationId xmlns:p14="http://schemas.microsoft.com/office/powerpoint/2010/main" val="374539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5BA8-AEC7-654A-AABC-AA9BC3B5B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D2152-9D9A-E446-942C-CCF9F6702F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A6E93-6DCB-1746-ACA6-5BBA2E26FE60}"/>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F14981FD-63D0-9342-8221-A7435B5E2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CF22F-96EB-5B4E-BF9E-CA9A6C35BE9C}"/>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10388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BE43-0661-E944-8611-96D977418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A0F30-9231-0445-8EB2-77953A390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90E34B-A5FA-0E46-AF10-38845848C30F}"/>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5A16DB92-25EA-F14B-BC70-FBA930F8A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4D69-5F6B-9048-9B6A-F7FAAE78FDBB}"/>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101154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CB48-D76A-6349-BB23-07AA29167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7DF09-3329-5A49-B87D-CB6FA967F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8B66B1-0446-BE42-901B-A63B78AB8A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129C1-6591-B542-801D-59B75CD4D23A}"/>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6" name="Footer Placeholder 5">
            <a:extLst>
              <a:ext uri="{FF2B5EF4-FFF2-40B4-BE49-F238E27FC236}">
                <a16:creationId xmlns:a16="http://schemas.microsoft.com/office/drawing/2014/main" id="{0F486399-3D17-994E-A92D-607885183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51F27-8C72-704A-9A07-B3639C162456}"/>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18476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49A7-7A24-7245-9209-3E2FCAF414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DD2F4F-FA3C-494F-A691-33A5A59D3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ADA43F-3AC1-1B4B-9C96-29E0BFB03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FEAFC-DBB3-7C42-AB28-A3EBE7C8C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7D3490-457C-D64E-A8F7-65D6D1B3AD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E2490C-C76A-9343-BCAB-5A04339BF327}"/>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8" name="Footer Placeholder 7">
            <a:extLst>
              <a:ext uri="{FF2B5EF4-FFF2-40B4-BE49-F238E27FC236}">
                <a16:creationId xmlns:a16="http://schemas.microsoft.com/office/drawing/2014/main" id="{F2A33773-1804-6748-9D0E-3FD059CD5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3B36D-5663-4B40-87B0-3BF5FA501EE5}"/>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8830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A1D4-C2D3-C543-B167-9130AF13A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0AC28-5934-9543-9141-A6658E75DDD9}"/>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4" name="Footer Placeholder 3">
            <a:extLst>
              <a:ext uri="{FF2B5EF4-FFF2-40B4-BE49-F238E27FC236}">
                <a16:creationId xmlns:a16="http://schemas.microsoft.com/office/drawing/2014/main" id="{A910538A-465C-2E4A-B11A-8C3BE15F36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0101C3-E7D4-4140-BE2B-E6A597F1E31F}"/>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17853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97FA1-5D65-7941-8F8B-2E4B29AE7038}"/>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3" name="Footer Placeholder 2">
            <a:extLst>
              <a:ext uri="{FF2B5EF4-FFF2-40B4-BE49-F238E27FC236}">
                <a16:creationId xmlns:a16="http://schemas.microsoft.com/office/drawing/2014/main" id="{C7057CA8-CE91-3D47-85D6-BFD2B14DC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8651D8-ED57-B84B-9559-97CA784346C5}"/>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19199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E7F4-068B-D94A-A994-E3129EC5E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C7D40-D2DD-E04D-A62B-E42A58318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F0571-9D42-5D4A-8667-134F56949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CAE368-DCA4-944C-A2A5-4054519D795C}"/>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6" name="Footer Placeholder 5">
            <a:extLst>
              <a:ext uri="{FF2B5EF4-FFF2-40B4-BE49-F238E27FC236}">
                <a16:creationId xmlns:a16="http://schemas.microsoft.com/office/drawing/2014/main" id="{4F128918-526B-BB43-958A-A75281979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38E70-EAAA-7643-B39E-126CB98D6725}"/>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11078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E1F3-5390-9D4A-8F2F-0BAD36C6D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9D00C-F018-714D-8E45-1489706A2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945A1-8F4E-1945-980C-BAC0997A0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6B1B98-8F7B-EB48-B887-CAF6EEB0ADA9}"/>
              </a:ext>
            </a:extLst>
          </p:cNvPr>
          <p:cNvSpPr>
            <a:spLocks noGrp="1"/>
          </p:cNvSpPr>
          <p:nvPr>
            <p:ph type="dt" sz="half" idx="10"/>
          </p:nvPr>
        </p:nvSpPr>
        <p:spPr/>
        <p:txBody>
          <a:bodyPr/>
          <a:lstStyle/>
          <a:p>
            <a:fld id="{BC5B3E1F-2864-BA4D-BFE4-35C8986B5A62}" type="datetimeFigureOut">
              <a:rPr lang="en-US" smtClean="0"/>
              <a:t>9/25/19</a:t>
            </a:fld>
            <a:endParaRPr lang="en-US"/>
          </a:p>
        </p:txBody>
      </p:sp>
      <p:sp>
        <p:nvSpPr>
          <p:cNvPr id="6" name="Footer Placeholder 5">
            <a:extLst>
              <a:ext uri="{FF2B5EF4-FFF2-40B4-BE49-F238E27FC236}">
                <a16:creationId xmlns:a16="http://schemas.microsoft.com/office/drawing/2014/main" id="{3898729A-1B84-4949-B56A-B8CCBC56A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20ECF-A140-1349-825F-F67D57615867}"/>
              </a:ext>
            </a:extLst>
          </p:cNvPr>
          <p:cNvSpPr>
            <a:spLocks noGrp="1"/>
          </p:cNvSpPr>
          <p:nvPr>
            <p:ph type="sldNum" sz="quarter" idx="12"/>
          </p:nvPr>
        </p:nvSpPr>
        <p:spPr/>
        <p:txBody>
          <a:bodyPr/>
          <a:lstStyle/>
          <a:p>
            <a:fld id="{AC0D4DCC-FE32-8D4B-B579-BEB23A36ADF1}" type="slidenum">
              <a:rPr lang="en-US" smtClean="0"/>
              <a:t>‹#›</a:t>
            </a:fld>
            <a:endParaRPr lang="en-US"/>
          </a:p>
        </p:txBody>
      </p:sp>
    </p:spTree>
    <p:extLst>
      <p:ext uri="{BB962C8B-B14F-4D97-AF65-F5344CB8AC3E}">
        <p14:creationId xmlns:p14="http://schemas.microsoft.com/office/powerpoint/2010/main" val="395531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9A737-6F08-5944-9A8C-38C295114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78734E-AFA1-1047-A4E6-2D473A0AE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79F61-C786-EE46-9C7B-276E3E163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B3E1F-2864-BA4D-BFE4-35C8986B5A62}" type="datetimeFigureOut">
              <a:rPr lang="en-US" smtClean="0"/>
              <a:t>9/25/19</a:t>
            </a:fld>
            <a:endParaRPr lang="en-US"/>
          </a:p>
        </p:txBody>
      </p:sp>
      <p:sp>
        <p:nvSpPr>
          <p:cNvPr id="5" name="Footer Placeholder 4">
            <a:extLst>
              <a:ext uri="{FF2B5EF4-FFF2-40B4-BE49-F238E27FC236}">
                <a16:creationId xmlns:a16="http://schemas.microsoft.com/office/drawing/2014/main" id="{DDF1BB09-F626-DA46-8087-0129D8D57A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2A3E2-1AC4-1C41-8F9C-3593D80FD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D4DCC-FE32-8D4B-B579-BEB23A36ADF1}" type="slidenum">
              <a:rPr lang="en-US" smtClean="0"/>
              <a:t>‹#›</a:t>
            </a:fld>
            <a:endParaRPr lang="en-US"/>
          </a:p>
        </p:txBody>
      </p:sp>
    </p:spTree>
    <p:extLst>
      <p:ext uri="{BB962C8B-B14F-4D97-AF65-F5344CB8AC3E}">
        <p14:creationId xmlns:p14="http://schemas.microsoft.com/office/powerpoint/2010/main" val="316315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830B4-47B9-FE41-A869-CE65ED6A75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Deliverables</a:t>
            </a:r>
            <a:endParaRPr lang="nl-BE" dirty="0"/>
          </a:p>
        </p:txBody>
      </p:sp>
    </p:spTree>
    <p:extLst>
      <p:ext uri="{BB962C8B-B14F-4D97-AF65-F5344CB8AC3E}">
        <p14:creationId xmlns:p14="http://schemas.microsoft.com/office/powerpoint/2010/main" val="168769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Reporting dashboard built with Microsoft Power BI</a:t>
            </a:r>
            <a:endParaRPr lang="nl-BE" dirty="0"/>
          </a:p>
        </p:txBody>
      </p:sp>
      <p:pic>
        <p:nvPicPr>
          <p:cNvPr id="4098" name="Picture 2" descr="Image result for power bi gartner animation">
            <a:extLst>
              <a:ext uri="{FF2B5EF4-FFF2-40B4-BE49-F238E27FC236}">
                <a16:creationId xmlns:a16="http://schemas.microsoft.com/office/drawing/2014/main" id="{290FD2B3-B121-4766-A872-BE8F001221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8075" y="1884991"/>
            <a:ext cx="4128459" cy="41284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44AB1ACF-3722-4DE3-959C-7582B1A35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89" y="2640704"/>
            <a:ext cx="5245811" cy="294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6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Reporting dashboard built with Microsoft Power BI</a:t>
            </a:r>
            <a:endParaRPr lang="nl-BE" dirty="0"/>
          </a:p>
        </p:txBody>
      </p:sp>
      <p:grpSp>
        <p:nvGrpSpPr>
          <p:cNvPr id="30" name="Group 29">
            <a:extLst>
              <a:ext uri="{FF2B5EF4-FFF2-40B4-BE49-F238E27FC236}">
                <a16:creationId xmlns:a16="http://schemas.microsoft.com/office/drawing/2014/main" id="{E8C1856A-2FD3-4F0A-BAD7-785152355077}"/>
              </a:ext>
            </a:extLst>
          </p:cNvPr>
          <p:cNvGrpSpPr/>
          <p:nvPr/>
        </p:nvGrpSpPr>
        <p:grpSpPr>
          <a:xfrm>
            <a:off x="829333" y="2662933"/>
            <a:ext cx="5374155" cy="2687079"/>
            <a:chOff x="683568" y="1829725"/>
            <a:chExt cx="4896542" cy="2448272"/>
          </a:xfrm>
        </p:grpSpPr>
        <p:pic>
          <p:nvPicPr>
            <p:cNvPr id="7" name="Picture 6" descr="Related image">
              <a:extLst>
                <a:ext uri="{FF2B5EF4-FFF2-40B4-BE49-F238E27FC236}">
                  <a16:creationId xmlns:a16="http://schemas.microsoft.com/office/drawing/2014/main" id="{BAAB3159-47CB-4A7A-A3C0-9D1C773BC5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 t="2321" r="860" b="1328"/>
            <a:stretch/>
          </p:blipFill>
          <p:spPr bwMode="auto">
            <a:xfrm>
              <a:off x="683568" y="1829725"/>
              <a:ext cx="4896542" cy="244827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183805B-5A40-4170-8112-9DBDAAE81068}"/>
                </a:ext>
              </a:extLst>
            </p:cNvPr>
            <p:cNvSpPr/>
            <p:nvPr/>
          </p:nvSpPr>
          <p:spPr>
            <a:xfrm>
              <a:off x="3071813" y="3043238"/>
              <a:ext cx="1700212" cy="333375"/>
            </a:xfrm>
            <a:custGeom>
              <a:avLst/>
              <a:gdLst>
                <a:gd name="connsiteX0" fmla="*/ 0 w 1700212"/>
                <a:gd name="connsiteY0" fmla="*/ 0 h 333375"/>
                <a:gd name="connsiteX1" fmla="*/ 47625 w 1700212"/>
                <a:gd name="connsiteY1" fmla="*/ 152400 h 333375"/>
                <a:gd name="connsiteX2" fmla="*/ 1685925 w 1700212"/>
                <a:gd name="connsiteY2" fmla="*/ 333375 h 333375"/>
                <a:gd name="connsiteX3" fmla="*/ 1700212 w 1700212"/>
                <a:gd name="connsiteY3" fmla="*/ 183356 h 333375"/>
                <a:gd name="connsiteX4" fmla="*/ 0 w 1700212"/>
                <a:gd name="connsiteY4" fmla="*/ 0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212" h="333375">
                  <a:moveTo>
                    <a:pt x="0" y="0"/>
                  </a:moveTo>
                  <a:lnTo>
                    <a:pt x="47625" y="152400"/>
                  </a:lnTo>
                  <a:lnTo>
                    <a:pt x="1685925" y="333375"/>
                  </a:lnTo>
                  <a:lnTo>
                    <a:pt x="1700212" y="183356"/>
                  </a:lnTo>
                  <a:lnTo>
                    <a:pt x="0" y="0"/>
                  </a:lnTo>
                  <a:close/>
                </a:path>
              </a:pathLst>
            </a:custGeom>
            <a:solidFill>
              <a:srgbClr val="C000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dirty="0"/>
            </a:p>
          </p:txBody>
        </p:sp>
        <p:sp>
          <p:nvSpPr>
            <p:cNvPr id="13" name="Freeform: Shape 12">
              <a:extLst>
                <a:ext uri="{FF2B5EF4-FFF2-40B4-BE49-F238E27FC236}">
                  <a16:creationId xmlns:a16="http://schemas.microsoft.com/office/drawing/2014/main" id="{A08F61AB-179A-46AF-96E1-E6A594EE1537}"/>
                </a:ext>
              </a:extLst>
            </p:cNvPr>
            <p:cNvSpPr/>
            <p:nvPr/>
          </p:nvSpPr>
          <p:spPr>
            <a:xfrm>
              <a:off x="1738313" y="2409825"/>
              <a:ext cx="116681" cy="388144"/>
            </a:xfrm>
            <a:custGeom>
              <a:avLst/>
              <a:gdLst>
                <a:gd name="connsiteX0" fmla="*/ 0 w 116681"/>
                <a:gd name="connsiteY0" fmla="*/ 0 h 388144"/>
                <a:gd name="connsiteX1" fmla="*/ 114300 w 116681"/>
                <a:gd name="connsiteY1" fmla="*/ 2381 h 388144"/>
                <a:gd name="connsiteX2" fmla="*/ 116681 w 116681"/>
                <a:gd name="connsiteY2" fmla="*/ 333375 h 388144"/>
                <a:gd name="connsiteX3" fmla="*/ 45243 w 116681"/>
                <a:gd name="connsiteY3" fmla="*/ 388144 h 388144"/>
                <a:gd name="connsiteX4" fmla="*/ 0 w 116681"/>
                <a:gd name="connsiteY4" fmla="*/ 335756 h 388144"/>
                <a:gd name="connsiteX5" fmla="*/ 0 w 116681"/>
                <a:gd name="connsiteY5" fmla="*/ 0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388144">
                  <a:moveTo>
                    <a:pt x="0" y="0"/>
                  </a:moveTo>
                  <a:lnTo>
                    <a:pt x="114300" y="2381"/>
                  </a:lnTo>
                  <a:cubicBezTo>
                    <a:pt x="115094" y="112712"/>
                    <a:pt x="115887" y="223044"/>
                    <a:pt x="116681" y="333375"/>
                  </a:cubicBezTo>
                  <a:lnTo>
                    <a:pt x="45243" y="388144"/>
                  </a:lnTo>
                  <a:lnTo>
                    <a:pt x="0" y="335756"/>
                  </a:lnTo>
                  <a:lnTo>
                    <a:pt x="0" y="0"/>
                  </a:lnTo>
                  <a:close/>
                </a:path>
              </a:pathLst>
            </a:custGeom>
            <a:solidFill>
              <a:srgbClr val="92D05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4" name="Freeform: Shape 13">
              <a:extLst>
                <a:ext uri="{FF2B5EF4-FFF2-40B4-BE49-F238E27FC236}">
                  <a16:creationId xmlns:a16="http://schemas.microsoft.com/office/drawing/2014/main" id="{649BB18F-D392-4D72-BDB8-3D3BFF1DF955}"/>
                </a:ext>
              </a:extLst>
            </p:cNvPr>
            <p:cNvSpPr/>
            <p:nvPr/>
          </p:nvSpPr>
          <p:spPr>
            <a:xfrm>
              <a:off x="1864842" y="2413347"/>
              <a:ext cx="116681" cy="388144"/>
            </a:xfrm>
            <a:custGeom>
              <a:avLst/>
              <a:gdLst>
                <a:gd name="connsiteX0" fmla="*/ 0 w 116681"/>
                <a:gd name="connsiteY0" fmla="*/ 0 h 388144"/>
                <a:gd name="connsiteX1" fmla="*/ 114300 w 116681"/>
                <a:gd name="connsiteY1" fmla="*/ 2381 h 388144"/>
                <a:gd name="connsiteX2" fmla="*/ 116681 w 116681"/>
                <a:gd name="connsiteY2" fmla="*/ 333375 h 388144"/>
                <a:gd name="connsiteX3" fmla="*/ 45243 w 116681"/>
                <a:gd name="connsiteY3" fmla="*/ 388144 h 388144"/>
                <a:gd name="connsiteX4" fmla="*/ 0 w 116681"/>
                <a:gd name="connsiteY4" fmla="*/ 335756 h 388144"/>
                <a:gd name="connsiteX5" fmla="*/ 0 w 116681"/>
                <a:gd name="connsiteY5" fmla="*/ 0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388144">
                  <a:moveTo>
                    <a:pt x="0" y="0"/>
                  </a:moveTo>
                  <a:lnTo>
                    <a:pt x="114300" y="2381"/>
                  </a:lnTo>
                  <a:cubicBezTo>
                    <a:pt x="115094" y="112712"/>
                    <a:pt x="115887" y="223044"/>
                    <a:pt x="116681" y="333375"/>
                  </a:cubicBezTo>
                  <a:lnTo>
                    <a:pt x="45243" y="388144"/>
                  </a:lnTo>
                  <a:lnTo>
                    <a:pt x="0" y="335756"/>
                  </a:lnTo>
                  <a:lnTo>
                    <a:pt x="0" y="0"/>
                  </a:lnTo>
                  <a:close/>
                </a:path>
              </a:pathLst>
            </a:custGeom>
            <a:solidFill>
              <a:srgbClr val="92D05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5" name="Freeform: Shape 14">
              <a:extLst>
                <a:ext uri="{FF2B5EF4-FFF2-40B4-BE49-F238E27FC236}">
                  <a16:creationId xmlns:a16="http://schemas.microsoft.com/office/drawing/2014/main" id="{5D54A7CD-4C3E-4A5F-B2F1-DC572A6DB6EB}"/>
                </a:ext>
              </a:extLst>
            </p:cNvPr>
            <p:cNvSpPr/>
            <p:nvPr/>
          </p:nvSpPr>
          <p:spPr>
            <a:xfrm>
              <a:off x="1991371" y="2413347"/>
              <a:ext cx="116681" cy="388144"/>
            </a:xfrm>
            <a:custGeom>
              <a:avLst/>
              <a:gdLst>
                <a:gd name="connsiteX0" fmla="*/ 0 w 116681"/>
                <a:gd name="connsiteY0" fmla="*/ 0 h 388144"/>
                <a:gd name="connsiteX1" fmla="*/ 114300 w 116681"/>
                <a:gd name="connsiteY1" fmla="*/ 2381 h 388144"/>
                <a:gd name="connsiteX2" fmla="*/ 116681 w 116681"/>
                <a:gd name="connsiteY2" fmla="*/ 333375 h 388144"/>
                <a:gd name="connsiteX3" fmla="*/ 45243 w 116681"/>
                <a:gd name="connsiteY3" fmla="*/ 388144 h 388144"/>
                <a:gd name="connsiteX4" fmla="*/ 0 w 116681"/>
                <a:gd name="connsiteY4" fmla="*/ 335756 h 388144"/>
                <a:gd name="connsiteX5" fmla="*/ 0 w 116681"/>
                <a:gd name="connsiteY5" fmla="*/ 0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388144">
                  <a:moveTo>
                    <a:pt x="0" y="0"/>
                  </a:moveTo>
                  <a:lnTo>
                    <a:pt x="114300" y="2381"/>
                  </a:lnTo>
                  <a:cubicBezTo>
                    <a:pt x="115094" y="112712"/>
                    <a:pt x="115887" y="223044"/>
                    <a:pt x="116681" y="333375"/>
                  </a:cubicBezTo>
                  <a:lnTo>
                    <a:pt x="45243" y="388144"/>
                  </a:lnTo>
                  <a:lnTo>
                    <a:pt x="0" y="335756"/>
                  </a:lnTo>
                  <a:lnTo>
                    <a:pt x="0" y="0"/>
                  </a:lnTo>
                  <a:close/>
                </a:path>
              </a:pathLst>
            </a:custGeom>
            <a:solidFill>
              <a:srgbClr val="FFFF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6" name="Freeform: Shape 15">
              <a:extLst>
                <a:ext uri="{FF2B5EF4-FFF2-40B4-BE49-F238E27FC236}">
                  <a16:creationId xmlns:a16="http://schemas.microsoft.com/office/drawing/2014/main" id="{CBBEE8D3-DB2A-4C27-A947-C8271803D063}"/>
                </a:ext>
              </a:extLst>
            </p:cNvPr>
            <p:cNvSpPr/>
            <p:nvPr/>
          </p:nvSpPr>
          <p:spPr>
            <a:xfrm>
              <a:off x="2238375" y="2914650"/>
              <a:ext cx="264319" cy="152400"/>
            </a:xfrm>
            <a:custGeom>
              <a:avLst/>
              <a:gdLst>
                <a:gd name="connsiteX0" fmla="*/ 0 w 264319"/>
                <a:gd name="connsiteY0" fmla="*/ 0 h 152400"/>
                <a:gd name="connsiteX1" fmla="*/ 264319 w 264319"/>
                <a:gd name="connsiteY1" fmla="*/ 11906 h 152400"/>
                <a:gd name="connsiteX2" fmla="*/ 261938 w 264319"/>
                <a:gd name="connsiteY2" fmla="*/ 150019 h 152400"/>
                <a:gd name="connsiteX3" fmla="*/ 4763 w 264319"/>
                <a:gd name="connsiteY3" fmla="*/ 152400 h 152400"/>
                <a:gd name="connsiteX4" fmla="*/ 0 w 264319"/>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9" h="152400">
                  <a:moveTo>
                    <a:pt x="0" y="0"/>
                  </a:moveTo>
                  <a:lnTo>
                    <a:pt x="264319" y="11906"/>
                  </a:lnTo>
                  <a:cubicBezTo>
                    <a:pt x="263525" y="57944"/>
                    <a:pt x="262732" y="103981"/>
                    <a:pt x="261938" y="150019"/>
                  </a:cubicBezTo>
                  <a:lnTo>
                    <a:pt x="4763" y="152400"/>
                  </a:lnTo>
                  <a:lnTo>
                    <a:pt x="0" y="0"/>
                  </a:lnTo>
                  <a:close/>
                </a:path>
              </a:pathLst>
            </a:custGeom>
            <a:solidFill>
              <a:srgbClr val="92D05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7" name="Freeform: Shape 16">
              <a:extLst>
                <a:ext uri="{FF2B5EF4-FFF2-40B4-BE49-F238E27FC236}">
                  <a16:creationId xmlns:a16="http://schemas.microsoft.com/office/drawing/2014/main" id="{C878BE6D-A2B7-4BBF-86AA-4BBC1A0A9027}"/>
                </a:ext>
              </a:extLst>
            </p:cNvPr>
            <p:cNvSpPr/>
            <p:nvPr/>
          </p:nvSpPr>
          <p:spPr>
            <a:xfrm>
              <a:off x="2631281" y="2519363"/>
              <a:ext cx="147638" cy="435768"/>
            </a:xfrm>
            <a:custGeom>
              <a:avLst/>
              <a:gdLst>
                <a:gd name="connsiteX0" fmla="*/ 4763 w 147638"/>
                <a:gd name="connsiteY0" fmla="*/ 0 h 435768"/>
                <a:gd name="connsiteX1" fmla="*/ 147638 w 147638"/>
                <a:gd name="connsiteY1" fmla="*/ 4762 h 435768"/>
                <a:gd name="connsiteX2" fmla="*/ 147638 w 147638"/>
                <a:gd name="connsiteY2" fmla="*/ 347662 h 435768"/>
                <a:gd name="connsiteX3" fmla="*/ 69057 w 147638"/>
                <a:gd name="connsiteY3" fmla="*/ 435768 h 435768"/>
                <a:gd name="connsiteX4" fmla="*/ 0 w 147638"/>
                <a:gd name="connsiteY4" fmla="*/ 340518 h 435768"/>
                <a:gd name="connsiteX5" fmla="*/ 4763 w 147638"/>
                <a:gd name="connsiteY5" fmla="*/ 0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435768">
                  <a:moveTo>
                    <a:pt x="4763" y="0"/>
                  </a:moveTo>
                  <a:lnTo>
                    <a:pt x="147638" y="4762"/>
                  </a:lnTo>
                  <a:lnTo>
                    <a:pt x="147638" y="347662"/>
                  </a:lnTo>
                  <a:lnTo>
                    <a:pt x="69057" y="435768"/>
                  </a:lnTo>
                  <a:lnTo>
                    <a:pt x="0" y="340518"/>
                  </a:lnTo>
                  <a:cubicBezTo>
                    <a:pt x="1588" y="227012"/>
                    <a:pt x="3175" y="113506"/>
                    <a:pt x="4763" y="0"/>
                  </a:cubicBezTo>
                  <a:close/>
                </a:path>
              </a:pathLst>
            </a:custGeom>
            <a:solidFill>
              <a:srgbClr val="FF00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0" name="Freeform: Shape 19">
              <a:extLst>
                <a:ext uri="{FF2B5EF4-FFF2-40B4-BE49-F238E27FC236}">
                  <a16:creationId xmlns:a16="http://schemas.microsoft.com/office/drawing/2014/main" id="{C84CED0D-A716-4EC5-A0B7-62E7FA3BF3A7}"/>
                </a:ext>
              </a:extLst>
            </p:cNvPr>
            <p:cNvSpPr/>
            <p:nvPr/>
          </p:nvSpPr>
          <p:spPr>
            <a:xfrm>
              <a:off x="3508375" y="2352675"/>
              <a:ext cx="222250" cy="574675"/>
            </a:xfrm>
            <a:custGeom>
              <a:avLst/>
              <a:gdLst>
                <a:gd name="connsiteX0" fmla="*/ 0 w 222250"/>
                <a:gd name="connsiteY0" fmla="*/ 0 h 574675"/>
                <a:gd name="connsiteX1" fmla="*/ 222250 w 222250"/>
                <a:gd name="connsiteY1" fmla="*/ 0 h 574675"/>
                <a:gd name="connsiteX2" fmla="*/ 222250 w 222250"/>
                <a:gd name="connsiteY2" fmla="*/ 441325 h 574675"/>
                <a:gd name="connsiteX3" fmla="*/ 123825 w 222250"/>
                <a:gd name="connsiteY3" fmla="*/ 574675 h 574675"/>
                <a:gd name="connsiteX4" fmla="*/ 3175 w 222250"/>
                <a:gd name="connsiteY4" fmla="*/ 447675 h 574675"/>
                <a:gd name="connsiteX5" fmla="*/ 0 w 222250"/>
                <a:gd name="connsiteY5"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50" h="574675">
                  <a:moveTo>
                    <a:pt x="0" y="0"/>
                  </a:moveTo>
                  <a:lnTo>
                    <a:pt x="222250" y="0"/>
                  </a:lnTo>
                  <a:lnTo>
                    <a:pt x="222250" y="441325"/>
                  </a:lnTo>
                  <a:lnTo>
                    <a:pt x="123825" y="574675"/>
                  </a:lnTo>
                  <a:lnTo>
                    <a:pt x="3175" y="447675"/>
                  </a:lnTo>
                  <a:cubicBezTo>
                    <a:pt x="5292" y="299508"/>
                    <a:pt x="7408" y="151342"/>
                    <a:pt x="0" y="0"/>
                  </a:cubicBezTo>
                  <a:close/>
                </a:path>
              </a:pathLst>
            </a:custGeom>
            <a:solidFill>
              <a:srgbClr val="FFC0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1" name="Freeform: Shape 20">
              <a:extLst>
                <a:ext uri="{FF2B5EF4-FFF2-40B4-BE49-F238E27FC236}">
                  <a16:creationId xmlns:a16="http://schemas.microsoft.com/office/drawing/2014/main" id="{3FAB96AD-A235-4193-A800-702FAC9E55D8}"/>
                </a:ext>
              </a:extLst>
            </p:cNvPr>
            <p:cNvSpPr/>
            <p:nvPr/>
          </p:nvSpPr>
          <p:spPr>
            <a:xfrm>
              <a:off x="5045869" y="3007519"/>
              <a:ext cx="171450" cy="442912"/>
            </a:xfrm>
            <a:custGeom>
              <a:avLst/>
              <a:gdLst>
                <a:gd name="connsiteX0" fmla="*/ 0 w 171450"/>
                <a:gd name="connsiteY0" fmla="*/ 0 h 442912"/>
                <a:gd name="connsiteX1" fmla="*/ 171450 w 171450"/>
                <a:gd name="connsiteY1" fmla="*/ 0 h 442912"/>
                <a:gd name="connsiteX2" fmla="*/ 166687 w 171450"/>
                <a:gd name="connsiteY2" fmla="*/ 366712 h 442912"/>
                <a:gd name="connsiteX3" fmla="*/ 92869 w 171450"/>
                <a:gd name="connsiteY3" fmla="*/ 442912 h 442912"/>
                <a:gd name="connsiteX4" fmla="*/ 2381 w 171450"/>
                <a:gd name="connsiteY4" fmla="*/ 361950 h 442912"/>
                <a:gd name="connsiteX5" fmla="*/ 0 w 171450"/>
                <a:gd name="connsiteY5" fmla="*/ 0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442912">
                  <a:moveTo>
                    <a:pt x="0" y="0"/>
                  </a:moveTo>
                  <a:lnTo>
                    <a:pt x="171450" y="0"/>
                  </a:lnTo>
                  <a:cubicBezTo>
                    <a:pt x="169862" y="122237"/>
                    <a:pt x="168275" y="244475"/>
                    <a:pt x="166687" y="366712"/>
                  </a:cubicBezTo>
                  <a:lnTo>
                    <a:pt x="92869" y="442912"/>
                  </a:lnTo>
                  <a:lnTo>
                    <a:pt x="2381" y="361950"/>
                  </a:lnTo>
                  <a:cubicBezTo>
                    <a:pt x="1587" y="241300"/>
                    <a:pt x="794" y="120650"/>
                    <a:pt x="0" y="0"/>
                  </a:cubicBezTo>
                  <a:close/>
                </a:path>
              </a:pathLst>
            </a:custGeom>
            <a:solidFill>
              <a:srgbClr val="92D05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2" name="Freeform: Shape 21">
              <a:extLst>
                <a:ext uri="{FF2B5EF4-FFF2-40B4-BE49-F238E27FC236}">
                  <a16:creationId xmlns:a16="http://schemas.microsoft.com/office/drawing/2014/main" id="{9E662087-5017-44E3-9571-0209F07DA539}"/>
                </a:ext>
              </a:extLst>
            </p:cNvPr>
            <p:cNvSpPr/>
            <p:nvPr/>
          </p:nvSpPr>
          <p:spPr>
            <a:xfrm>
              <a:off x="5217319" y="3006080"/>
              <a:ext cx="171450" cy="442912"/>
            </a:xfrm>
            <a:custGeom>
              <a:avLst/>
              <a:gdLst>
                <a:gd name="connsiteX0" fmla="*/ 0 w 171450"/>
                <a:gd name="connsiteY0" fmla="*/ 0 h 442912"/>
                <a:gd name="connsiteX1" fmla="*/ 171450 w 171450"/>
                <a:gd name="connsiteY1" fmla="*/ 0 h 442912"/>
                <a:gd name="connsiteX2" fmla="*/ 166687 w 171450"/>
                <a:gd name="connsiteY2" fmla="*/ 366712 h 442912"/>
                <a:gd name="connsiteX3" fmla="*/ 92869 w 171450"/>
                <a:gd name="connsiteY3" fmla="*/ 442912 h 442912"/>
                <a:gd name="connsiteX4" fmla="*/ 2381 w 171450"/>
                <a:gd name="connsiteY4" fmla="*/ 361950 h 442912"/>
                <a:gd name="connsiteX5" fmla="*/ 0 w 171450"/>
                <a:gd name="connsiteY5" fmla="*/ 0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442912">
                  <a:moveTo>
                    <a:pt x="0" y="0"/>
                  </a:moveTo>
                  <a:lnTo>
                    <a:pt x="171450" y="0"/>
                  </a:lnTo>
                  <a:cubicBezTo>
                    <a:pt x="169862" y="122237"/>
                    <a:pt x="168275" y="244475"/>
                    <a:pt x="166687" y="366712"/>
                  </a:cubicBezTo>
                  <a:lnTo>
                    <a:pt x="92869" y="442912"/>
                  </a:lnTo>
                  <a:lnTo>
                    <a:pt x="2381" y="361950"/>
                  </a:lnTo>
                  <a:cubicBezTo>
                    <a:pt x="1587" y="241300"/>
                    <a:pt x="794" y="120650"/>
                    <a:pt x="0" y="0"/>
                  </a:cubicBezTo>
                  <a:close/>
                </a:path>
              </a:pathLst>
            </a:custGeom>
            <a:solidFill>
              <a:srgbClr val="FFFF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3" name="Freeform: Shape 22">
              <a:extLst>
                <a:ext uri="{FF2B5EF4-FFF2-40B4-BE49-F238E27FC236}">
                  <a16:creationId xmlns:a16="http://schemas.microsoft.com/office/drawing/2014/main" id="{41551DB3-4568-4BFD-9E37-5F7AAACCA945}"/>
                </a:ext>
              </a:extLst>
            </p:cNvPr>
            <p:cNvSpPr/>
            <p:nvPr/>
          </p:nvSpPr>
          <p:spPr>
            <a:xfrm>
              <a:off x="5394474" y="3010346"/>
              <a:ext cx="171450" cy="442912"/>
            </a:xfrm>
            <a:custGeom>
              <a:avLst/>
              <a:gdLst>
                <a:gd name="connsiteX0" fmla="*/ 0 w 171450"/>
                <a:gd name="connsiteY0" fmla="*/ 0 h 442912"/>
                <a:gd name="connsiteX1" fmla="*/ 171450 w 171450"/>
                <a:gd name="connsiteY1" fmla="*/ 0 h 442912"/>
                <a:gd name="connsiteX2" fmla="*/ 166687 w 171450"/>
                <a:gd name="connsiteY2" fmla="*/ 366712 h 442912"/>
                <a:gd name="connsiteX3" fmla="*/ 92869 w 171450"/>
                <a:gd name="connsiteY3" fmla="*/ 442912 h 442912"/>
                <a:gd name="connsiteX4" fmla="*/ 2381 w 171450"/>
                <a:gd name="connsiteY4" fmla="*/ 361950 h 442912"/>
                <a:gd name="connsiteX5" fmla="*/ 0 w 171450"/>
                <a:gd name="connsiteY5" fmla="*/ 0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442912">
                  <a:moveTo>
                    <a:pt x="0" y="0"/>
                  </a:moveTo>
                  <a:lnTo>
                    <a:pt x="171450" y="0"/>
                  </a:lnTo>
                  <a:cubicBezTo>
                    <a:pt x="169862" y="122237"/>
                    <a:pt x="168275" y="244475"/>
                    <a:pt x="166687" y="366712"/>
                  </a:cubicBezTo>
                  <a:lnTo>
                    <a:pt x="92869" y="442912"/>
                  </a:lnTo>
                  <a:lnTo>
                    <a:pt x="2381" y="361950"/>
                  </a:lnTo>
                  <a:cubicBezTo>
                    <a:pt x="1587" y="241300"/>
                    <a:pt x="794" y="120650"/>
                    <a:pt x="0" y="0"/>
                  </a:cubicBezTo>
                  <a:close/>
                </a:path>
              </a:pathLst>
            </a:custGeom>
            <a:solidFill>
              <a:srgbClr val="FFC0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4" name="Freeform: Shape 23">
              <a:extLst>
                <a:ext uri="{FF2B5EF4-FFF2-40B4-BE49-F238E27FC236}">
                  <a16:creationId xmlns:a16="http://schemas.microsoft.com/office/drawing/2014/main" id="{83CB02C2-41D0-4490-A3C1-1B2AA36E0B72}"/>
                </a:ext>
              </a:extLst>
            </p:cNvPr>
            <p:cNvSpPr/>
            <p:nvPr/>
          </p:nvSpPr>
          <p:spPr>
            <a:xfrm>
              <a:off x="4565650" y="2825750"/>
              <a:ext cx="327025" cy="142875"/>
            </a:xfrm>
            <a:custGeom>
              <a:avLst/>
              <a:gdLst>
                <a:gd name="connsiteX0" fmla="*/ 0 w 327025"/>
                <a:gd name="connsiteY0" fmla="*/ 0 h 142875"/>
                <a:gd name="connsiteX1" fmla="*/ 327025 w 327025"/>
                <a:gd name="connsiteY1" fmla="*/ 0 h 142875"/>
                <a:gd name="connsiteX2" fmla="*/ 327025 w 327025"/>
                <a:gd name="connsiteY2" fmla="*/ 142875 h 142875"/>
                <a:gd name="connsiteX3" fmla="*/ 3175 w 327025"/>
                <a:gd name="connsiteY3" fmla="*/ 133350 h 142875"/>
                <a:gd name="connsiteX4" fmla="*/ 0 w 327025"/>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142875">
                  <a:moveTo>
                    <a:pt x="0" y="0"/>
                  </a:moveTo>
                  <a:lnTo>
                    <a:pt x="327025" y="0"/>
                  </a:lnTo>
                  <a:lnTo>
                    <a:pt x="327025" y="142875"/>
                  </a:lnTo>
                  <a:lnTo>
                    <a:pt x="3175" y="133350"/>
                  </a:lnTo>
                  <a:cubicBezTo>
                    <a:pt x="2117" y="88900"/>
                    <a:pt x="1058" y="44450"/>
                    <a:pt x="0" y="0"/>
                  </a:cubicBezTo>
                  <a:close/>
                </a:path>
              </a:pathLst>
            </a:custGeom>
            <a:solidFill>
              <a:srgbClr val="FFFF00">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5" name="Rectangle 24">
              <a:extLst>
                <a:ext uri="{FF2B5EF4-FFF2-40B4-BE49-F238E27FC236}">
                  <a16:creationId xmlns:a16="http://schemas.microsoft.com/office/drawing/2014/main" id="{553A174D-C6C9-44AC-882A-C6B1B3735165}"/>
                </a:ext>
              </a:extLst>
            </p:cNvPr>
            <p:cNvSpPr/>
            <p:nvPr/>
          </p:nvSpPr>
          <p:spPr>
            <a:xfrm>
              <a:off x="2982987" y="3845034"/>
              <a:ext cx="52538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6" name="Rectangle 25">
              <a:extLst>
                <a:ext uri="{FF2B5EF4-FFF2-40B4-BE49-F238E27FC236}">
                  <a16:creationId xmlns:a16="http://schemas.microsoft.com/office/drawing/2014/main" id="{D03E3F79-BF65-4FD8-BAEC-29570ACE0140}"/>
                </a:ext>
              </a:extLst>
            </p:cNvPr>
            <p:cNvSpPr/>
            <p:nvPr/>
          </p:nvSpPr>
          <p:spPr>
            <a:xfrm>
              <a:off x="4989669" y="4052007"/>
              <a:ext cx="52538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7" name="Rectangle 26">
              <a:extLst>
                <a:ext uri="{FF2B5EF4-FFF2-40B4-BE49-F238E27FC236}">
                  <a16:creationId xmlns:a16="http://schemas.microsoft.com/office/drawing/2014/main" id="{0D2B9D33-F6E9-4A5B-9EF3-DB4A9427978B}"/>
                </a:ext>
              </a:extLst>
            </p:cNvPr>
            <p:cNvSpPr/>
            <p:nvPr/>
          </p:nvSpPr>
          <p:spPr>
            <a:xfrm>
              <a:off x="4509331" y="2539098"/>
              <a:ext cx="52538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8" name="Rectangle 27">
              <a:extLst>
                <a:ext uri="{FF2B5EF4-FFF2-40B4-BE49-F238E27FC236}">
                  <a16:creationId xmlns:a16="http://schemas.microsoft.com/office/drawing/2014/main" id="{117E2636-EDE0-47DE-B1F0-F271930A9E4E}"/>
                </a:ext>
              </a:extLst>
            </p:cNvPr>
            <p:cNvSpPr/>
            <p:nvPr/>
          </p:nvSpPr>
          <p:spPr>
            <a:xfrm>
              <a:off x="971600" y="1995686"/>
              <a:ext cx="52538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grpSp>
      <p:graphicFrame>
        <p:nvGraphicFramePr>
          <p:cNvPr id="29" name="Table 28">
            <a:extLst>
              <a:ext uri="{FF2B5EF4-FFF2-40B4-BE49-F238E27FC236}">
                <a16:creationId xmlns:a16="http://schemas.microsoft.com/office/drawing/2014/main" id="{40C0680B-B43F-4B7B-83EE-45915B94BB1D}"/>
              </a:ext>
            </a:extLst>
          </p:cNvPr>
          <p:cNvGraphicFramePr>
            <a:graphicFrameLocks noGrp="1"/>
          </p:cNvGraphicFramePr>
          <p:nvPr/>
        </p:nvGraphicFramePr>
        <p:xfrm>
          <a:off x="6766177" y="2741487"/>
          <a:ext cx="5060497" cy="2616165"/>
        </p:xfrm>
        <a:graphic>
          <a:graphicData uri="http://schemas.openxmlformats.org/drawingml/2006/table">
            <a:tbl>
              <a:tblPr firstRow="1">
                <a:tableStyleId>{5C22544A-7EE6-4342-B048-85BDC9FD1C3A}</a:tableStyleId>
              </a:tblPr>
              <a:tblGrid>
                <a:gridCol w="1619735">
                  <a:extLst>
                    <a:ext uri="{9D8B030D-6E8A-4147-A177-3AD203B41FA5}">
                      <a16:colId xmlns:a16="http://schemas.microsoft.com/office/drawing/2014/main" val="1893488568"/>
                    </a:ext>
                  </a:extLst>
                </a:gridCol>
                <a:gridCol w="1178805">
                  <a:extLst>
                    <a:ext uri="{9D8B030D-6E8A-4147-A177-3AD203B41FA5}">
                      <a16:colId xmlns:a16="http://schemas.microsoft.com/office/drawing/2014/main" val="3833441913"/>
                    </a:ext>
                  </a:extLst>
                </a:gridCol>
                <a:gridCol w="1343779">
                  <a:extLst>
                    <a:ext uri="{9D8B030D-6E8A-4147-A177-3AD203B41FA5}">
                      <a16:colId xmlns:a16="http://schemas.microsoft.com/office/drawing/2014/main" val="3032552012"/>
                    </a:ext>
                  </a:extLst>
                </a:gridCol>
                <a:gridCol w="459089">
                  <a:extLst>
                    <a:ext uri="{9D8B030D-6E8A-4147-A177-3AD203B41FA5}">
                      <a16:colId xmlns:a16="http://schemas.microsoft.com/office/drawing/2014/main" val="2462522719"/>
                    </a:ext>
                  </a:extLst>
                </a:gridCol>
                <a:gridCol w="459089">
                  <a:extLst>
                    <a:ext uri="{9D8B030D-6E8A-4147-A177-3AD203B41FA5}">
                      <a16:colId xmlns:a16="http://schemas.microsoft.com/office/drawing/2014/main" val="3121043188"/>
                    </a:ext>
                  </a:extLst>
                </a:gridCol>
              </a:tblGrid>
              <a:tr h="561980">
                <a:tc>
                  <a:txBody>
                    <a:bodyPr/>
                    <a:lstStyle/>
                    <a:p>
                      <a:pPr algn="l" fontAlgn="b"/>
                      <a:r>
                        <a:rPr lang="en-US" sz="1100" u="none" strike="noStrike" dirty="0">
                          <a:effectLst/>
                        </a:rPr>
                        <a:t>HISTORICAL TAGNAME</a:t>
                      </a:r>
                      <a:endParaRPr lang="en-US" sz="11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P&amp;IDTAGNAME</a:t>
                      </a:r>
                      <a:endParaRPr lang="en-US" sz="11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DESCRIPTION</a:t>
                      </a:r>
                      <a:endParaRPr lang="en-US" sz="11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LOCATION A</a:t>
                      </a:r>
                    </a:p>
                  </a:txBody>
                  <a:tcPr marL="11319" marR="11319" marT="11319" marB="0" anchor="ctr"/>
                </a:tc>
                <a:tc>
                  <a:txBody>
                    <a:bodyPr/>
                    <a:lstStyle/>
                    <a:p>
                      <a:pPr algn="l" fontAlgn="b"/>
                      <a:r>
                        <a:rPr lang="en-US" sz="1100" u="none" strike="noStrike" dirty="0">
                          <a:effectLst/>
                        </a:rPr>
                        <a:t>ALARMTIME</a:t>
                      </a:r>
                    </a:p>
                  </a:txBody>
                  <a:tcPr marL="11319" marR="11319" marT="11319" marB="0" anchor="ctr"/>
                </a:tc>
                <a:extLst>
                  <a:ext uri="{0D108BD9-81ED-4DB2-BD59-A6C34878D82A}">
                    <a16:rowId xmlns:a16="http://schemas.microsoft.com/office/drawing/2014/main" val="559186128"/>
                  </a:ext>
                </a:extLst>
              </a:tr>
              <a:tr h="293455">
                <a:tc>
                  <a:txBody>
                    <a:bodyPr/>
                    <a:lstStyle/>
                    <a:p>
                      <a:pPr algn="l" fontAlgn="b"/>
                      <a:r>
                        <a:rPr lang="en-US" sz="1100" u="none" strike="noStrike" dirty="0">
                          <a:effectLst/>
                        </a:rPr>
                        <a:t>REDUN_011</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08</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LIMIT SWITCH</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SPRAY</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100</a:t>
                      </a:r>
                    </a:p>
                  </a:txBody>
                  <a:tcPr marL="11319" marR="11319" marT="11319" marB="0" anchor="ctr"/>
                </a:tc>
                <a:extLst>
                  <a:ext uri="{0D108BD9-81ED-4DB2-BD59-A6C34878D82A}">
                    <a16:rowId xmlns:a16="http://schemas.microsoft.com/office/drawing/2014/main" val="4004932187"/>
                  </a:ext>
                </a:extLst>
              </a:tr>
              <a:tr h="293455">
                <a:tc>
                  <a:txBody>
                    <a:bodyPr/>
                    <a:lstStyle/>
                    <a:p>
                      <a:pPr algn="l" fontAlgn="b"/>
                      <a:r>
                        <a:rPr lang="en-US" sz="1100" u="none" strike="noStrike" dirty="0">
                          <a:effectLst/>
                        </a:rPr>
                        <a:t>REDUN_012</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09</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LIMIT SWITCH</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DRIVE</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120</a:t>
                      </a:r>
                    </a:p>
                  </a:txBody>
                  <a:tcPr marL="11319" marR="11319" marT="11319" marB="0" anchor="ctr"/>
                </a:tc>
                <a:extLst>
                  <a:ext uri="{0D108BD9-81ED-4DB2-BD59-A6C34878D82A}">
                    <a16:rowId xmlns:a16="http://schemas.microsoft.com/office/drawing/2014/main" val="1043002793"/>
                  </a:ext>
                </a:extLst>
              </a:tr>
              <a:tr h="293455">
                <a:tc>
                  <a:txBody>
                    <a:bodyPr/>
                    <a:lstStyle/>
                    <a:p>
                      <a:pPr algn="l" fontAlgn="b"/>
                      <a:r>
                        <a:rPr lang="en-US" sz="1100" u="none" strike="noStrike">
                          <a:effectLst/>
                        </a:rPr>
                        <a:t>REDUN_013</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10</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LIMIT SWITCH</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GEAR</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140</a:t>
                      </a:r>
                    </a:p>
                  </a:txBody>
                  <a:tcPr marL="11319" marR="11319" marT="11319" marB="0" anchor="ctr"/>
                </a:tc>
                <a:extLst>
                  <a:ext uri="{0D108BD9-81ED-4DB2-BD59-A6C34878D82A}">
                    <a16:rowId xmlns:a16="http://schemas.microsoft.com/office/drawing/2014/main" val="4150701165"/>
                  </a:ext>
                </a:extLst>
              </a:tr>
              <a:tr h="293455">
                <a:tc>
                  <a:txBody>
                    <a:bodyPr/>
                    <a:lstStyle/>
                    <a:p>
                      <a:pPr algn="l" fontAlgn="b"/>
                      <a:r>
                        <a:rPr lang="en-US" sz="1100" u="none" strike="noStrike" dirty="0">
                          <a:effectLst/>
                        </a:rPr>
                        <a:t>REDUN_014</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11</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LIMIT SWITCH</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GEAR</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150</a:t>
                      </a:r>
                    </a:p>
                  </a:txBody>
                  <a:tcPr marL="11319" marR="11319" marT="11319" marB="0" anchor="ctr"/>
                </a:tc>
                <a:extLst>
                  <a:ext uri="{0D108BD9-81ED-4DB2-BD59-A6C34878D82A}">
                    <a16:rowId xmlns:a16="http://schemas.microsoft.com/office/drawing/2014/main" val="3043685690"/>
                  </a:ext>
                </a:extLst>
              </a:tr>
              <a:tr h="293455">
                <a:tc>
                  <a:txBody>
                    <a:bodyPr/>
                    <a:lstStyle/>
                    <a:p>
                      <a:pPr algn="l" fontAlgn="b"/>
                      <a:r>
                        <a:rPr lang="en-US" sz="1100" u="none" strike="noStrike" dirty="0">
                          <a:effectLst/>
                        </a:rPr>
                        <a:t>REDUN_015</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12</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SPEED CONTROL</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SPRAY</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80</a:t>
                      </a:r>
                    </a:p>
                  </a:txBody>
                  <a:tcPr marL="11319" marR="11319" marT="11319" marB="0" anchor="ctr"/>
                </a:tc>
                <a:extLst>
                  <a:ext uri="{0D108BD9-81ED-4DB2-BD59-A6C34878D82A}">
                    <a16:rowId xmlns:a16="http://schemas.microsoft.com/office/drawing/2014/main" val="2578901195"/>
                  </a:ext>
                </a:extLst>
              </a:tr>
              <a:tr h="293455">
                <a:tc>
                  <a:txBody>
                    <a:bodyPr/>
                    <a:lstStyle/>
                    <a:p>
                      <a:pPr algn="l" fontAlgn="b"/>
                      <a:r>
                        <a:rPr lang="en-US" sz="1100" u="none" strike="noStrike">
                          <a:effectLst/>
                        </a:rPr>
                        <a:t>REDUN_016</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a:effectLst/>
                        </a:rPr>
                        <a:t>320-200 TIRBT 13</a:t>
                      </a:r>
                      <a:endParaRPr lang="en-US" sz="1100" b="0" i="0" u="none" strike="noStrike">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TEMP</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DRIVE</a:t>
                      </a:r>
                    </a:p>
                  </a:txBody>
                  <a:tcPr marL="11319" marR="11319" marT="11319" marB="0" anchor="ctr"/>
                </a:tc>
                <a:tc>
                  <a:txBody>
                    <a:bodyPr/>
                    <a:lstStyle/>
                    <a:p>
                      <a:pPr algn="l" fontAlgn="b"/>
                      <a:r>
                        <a:rPr lang="en-US" sz="1100" u="none" strike="noStrike" dirty="0">
                          <a:effectLst/>
                        </a:rPr>
                        <a:t>60</a:t>
                      </a:r>
                    </a:p>
                  </a:txBody>
                  <a:tcPr marL="11319" marR="11319" marT="11319" marB="0" anchor="ctr"/>
                </a:tc>
                <a:extLst>
                  <a:ext uri="{0D108BD9-81ED-4DB2-BD59-A6C34878D82A}">
                    <a16:rowId xmlns:a16="http://schemas.microsoft.com/office/drawing/2014/main" val="4138021264"/>
                  </a:ext>
                </a:extLst>
              </a:tr>
              <a:tr h="293455">
                <a:tc>
                  <a:txBody>
                    <a:bodyPr/>
                    <a:lstStyle/>
                    <a:p>
                      <a:pPr algn="l" fontAlgn="b"/>
                      <a:r>
                        <a:rPr lang="en-US" sz="1100" u="none" strike="noStrike" dirty="0">
                          <a:effectLst/>
                        </a:rPr>
                        <a:t>REDUN_017</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320-200 TIRBT 14</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u="none" strike="noStrike" dirty="0">
                          <a:effectLst/>
                        </a:rPr>
                        <a:t>DRIVE</a:t>
                      </a:r>
                      <a:endParaRPr lang="en-US" sz="1100" b="0" i="0" u="none" strike="noStrike" dirty="0">
                        <a:solidFill>
                          <a:srgbClr val="000000"/>
                        </a:solidFill>
                        <a:effectLst/>
                        <a:latin typeface="Calibri" panose="020F0502020204030204" pitchFamily="34" charset="0"/>
                      </a:endParaRP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GEAR</a:t>
                      </a:r>
                    </a:p>
                  </a:txBody>
                  <a:tcPr marL="11319" marR="11319" marT="11319" marB="0" anchor="ctr"/>
                </a:tc>
                <a:tc>
                  <a:txBody>
                    <a:bodyPr/>
                    <a:lstStyle/>
                    <a:p>
                      <a:pPr algn="l" fontAlgn="b"/>
                      <a:r>
                        <a:rPr lang="en-US" sz="1100" b="0" i="0" u="none" strike="noStrike" dirty="0">
                          <a:solidFill>
                            <a:srgbClr val="000000"/>
                          </a:solidFill>
                          <a:effectLst/>
                          <a:latin typeface="Calibri" panose="020F0502020204030204" pitchFamily="34" charset="0"/>
                        </a:rPr>
                        <a:t>60</a:t>
                      </a:r>
                    </a:p>
                  </a:txBody>
                  <a:tcPr marL="11319" marR="11319" marT="11319" marB="0" anchor="ctr"/>
                </a:tc>
                <a:extLst>
                  <a:ext uri="{0D108BD9-81ED-4DB2-BD59-A6C34878D82A}">
                    <a16:rowId xmlns:a16="http://schemas.microsoft.com/office/drawing/2014/main" val="2021205055"/>
                  </a:ext>
                </a:extLst>
              </a:tr>
            </a:tbl>
          </a:graphicData>
        </a:graphic>
      </p:graphicFrame>
    </p:spTree>
    <p:extLst>
      <p:ext uri="{BB962C8B-B14F-4D97-AF65-F5344CB8AC3E}">
        <p14:creationId xmlns:p14="http://schemas.microsoft.com/office/powerpoint/2010/main" val="424916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Reporting dashboard built with Microsoft Power BI</a:t>
            </a:r>
            <a:endParaRPr lang="nl-BE" dirty="0"/>
          </a:p>
        </p:txBody>
      </p:sp>
      <p:pic>
        <p:nvPicPr>
          <p:cNvPr id="8" name="Content Placeholder 7"/>
          <p:cNvPicPr>
            <a:picLocks noGrp="1" noChangeAspect="1"/>
          </p:cNvPicPr>
          <p:nvPr>
            <p:ph sz="quarter" idx="12"/>
          </p:nvPr>
        </p:nvPicPr>
        <p:blipFill rotWithShape="1">
          <a:blip r:embed="rId3"/>
          <a:srcRect t="9576"/>
          <a:stretch/>
        </p:blipFill>
        <p:spPr>
          <a:xfrm>
            <a:off x="1583499" y="1796819"/>
            <a:ext cx="8517911" cy="4417120"/>
          </a:xfrm>
          <a:prstGeom prst="rect">
            <a:avLst/>
          </a:prstGeom>
        </p:spPr>
      </p:pic>
      <p:sp>
        <p:nvSpPr>
          <p:cNvPr id="4" name="Rectangle 3">
            <a:extLst>
              <a:ext uri="{FF2B5EF4-FFF2-40B4-BE49-F238E27FC236}">
                <a16:creationId xmlns:a16="http://schemas.microsoft.com/office/drawing/2014/main" id="{CE1FA7A2-F95F-454B-8E99-AC7A2ADBCA65}"/>
              </a:ext>
            </a:extLst>
          </p:cNvPr>
          <p:cNvSpPr/>
          <p:nvPr/>
        </p:nvSpPr>
        <p:spPr>
          <a:xfrm>
            <a:off x="2447595" y="3525010"/>
            <a:ext cx="3552395" cy="192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4B971059-64C5-AE4A-9829-08A355AFE01D}"/>
              </a:ext>
            </a:extLst>
          </p:cNvPr>
          <p:cNvSpPr/>
          <p:nvPr/>
        </p:nvSpPr>
        <p:spPr>
          <a:xfrm>
            <a:off x="2447595" y="4965171"/>
            <a:ext cx="3552395" cy="192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A40D343F-1165-7349-947B-90B7D5EDA694}"/>
              </a:ext>
            </a:extLst>
          </p:cNvPr>
          <p:cNvSpPr/>
          <p:nvPr/>
        </p:nvSpPr>
        <p:spPr>
          <a:xfrm>
            <a:off x="6375099" y="3597089"/>
            <a:ext cx="3561328" cy="119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4C522197-1416-BF47-AA03-7D62FA972D25}"/>
              </a:ext>
            </a:extLst>
          </p:cNvPr>
          <p:cNvSpPr/>
          <p:nvPr/>
        </p:nvSpPr>
        <p:spPr>
          <a:xfrm>
            <a:off x="6375099" y="4557195"/>
            <a:ext cx="3561328" cy="119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1E1A41AF-F889-CA4B-A7AD-75BBC4A6D778}"/>
              </a:ext>
            </a:extLst>
          </p:cNvPr>
          <p:cNvSpPr/>
          <p:nvPr/>
        </p:nvSpPr>
        <p:spPr>
          <a:xfrm>
            <a:off x="6375099" y="5457328"/>
            <a:ext cx="3561328" cy="1199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aphicFrame>
        <p:nvGraphicFramePr>
          <p:cNvPr id="12" name="Table 11">
            <a:extLst>
              <a:ext uri="{FF2B5EF4-FFF2-40B4-BE49-F238E27FC236}">
                <a16:creationId xmlns:a16="http://schemas.microsoft.com/office/drawing/2014/main" id="{AE4367C0-E91D-B747-9FC7-29E1A39CEF1E}"/>
              </a:ext>
            </a:extLst>
          </p:cNvPr>
          <p:cNvGraphicFramePr>
            <a:graphicFrameLocks noGrp="1"/>
          </p:cNvGraphicFramePr>
          <p:nvPr/>
        </p:nvGraphicFramePr>
        <p:xfrm>
          <a:off x="6375099" y="1892830"/>
          <a:ext cx="3561325" cy="1222181"/>
        </p:xfrm>
        <a:graphic>
          <a:graphicData uri="http://schemas.openxmlformats.org/drawingml/2006/table">
            <a:tbl>
              <a:tblPr firstRow="1">
                <a:tableStyleId>{5C22544A-7EE6-4342-B048-85BDC9FD1C3A}</a:tableStyleId>
              </a:tblPr>
              <a:tblGrid>
                <a:gridCol w="1253616">
                  <a:extLst>
                    <a:ext uri="{9D8B030D-6E8A-4147-A177-3AD203B41FA5}">
                      <a16:colId xmlns:a16="http://schemas.microsoft.com/office/drawing/2014/main" val="1893488568"/>
                    </a:ext>
                  </a:extLst>
                </a:gridCol>
                <a:gridCol w="912353">
                  <a:extLst>
                    <a:ext uri="{9D8B030D-6E8A-4147-A177-3AD203B41FA5}">
                      <a16:colId xmlns:a16="http://schemas.microsoft.com/office/drawing/2014/main" val="3833441913"/>
                    </a:ext>
                  </a:extLst>
                </a:gridCol>
                <a:gridCol w="819295">
                  <a:extLst>
                    <a:ext uri="{9D8B030D-6E8A-4147-A177-3AD203B41FA5}">
                      <a16:colId xmlns:a16="http://schemas.microsoft.com/office/drawing/2014/main" val="3032552012"/>
                    </a:ext>
                  </a:extLst>
                </a:gridCol>
                <a:gridCol w="576061">
                  <a:extLst>
                    <a:ext uri="{9D8B030D-6E8A-4147-A177-3AD203B41FA5}">
                      <a16:colId xmlns:a16="http://schemas.microsoft.com/office/drawing/2014/main" val="2462522719"/>
                    </a:ext>
                  </a:extLst>
                </a:gridCol>
              </a:tblGrid>
              <a:tr h="262537">
                <a:tc>
                  <a:txBody>
                    <a:bodyPr/>
                    <a:lstStyle/>
                    <a:p>
                      <a:pPr algn="l" fontAlgn="b"/>
                      <a:r>
                        <a:rPr lang="en-US" sz="800" u="none" strike="noStrike" dirty="0">
                          <a:effectLst/>
                        </a:rPr>
                        <a:t>HISTORICAL TAGNAME</a:t>
                      </a:r>
                      <a:endParaRPr lang="en-US" sz="8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800" u="none" strike="noStrike" dirty="0">
                          <a:effectLst/>
                        </a:rPr>
                        <a:t>P&amp;IDTAGNAME</a:t>
                      </a:r>
                      <a:endParaRPr lang="en-US" sz="8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800" u="none" strike="noStrike" dirty="0">
                          <a:effectLst/>
                        </a:rPr>
                        <a:t>DESCRIPTION</a:t>
                      </a:r>
                      <a:endParaRPr lang="en-US" sz="800" b="1" i="0" u="none" strike="noStrike" dirty="0">
                        <a:solidFill>
                          <a:srgbClr val="FFFFFF"/>
                        </a:solidFill>
                        <a:effectLst/>
                        <a:latin typeface="Calibri" panose="020F0502020204030204" pitchFamily="34" charset="0"/>
                      </a:endParaRPr>
                    </a:p>
                  </a:txBody>
                  <a:tcPr marL="11319" marR="11319" marT="11319" marB="0" anchor="ctr"/>
                </a:tc>
                <a:tc>
                  <a:txBody>
                    <a:bodyPr/>
                    <a:lstStyle/>
                    <a:p>
                      <a:pPr algn="l" fontAlgn="b"/>
                      <a:r>
                        <a:rPr lang="en-US" sz="800" u="none" strike="noStrike" dirty="0">
                          <a:effectLst/>
                        </a:rPr>
                        <a:t>LOCATION</a:t>
                      </a:r>
                    </a:p>
                  </a:txBody>
                  <a:tcPr marL="11319" marR="11319" marT="11319" marB="0" anchor="ctr"/>
                </a:tc>
                <a:extLst>
                  <a:ext uri="{0D108BD9-81ED-4DB2-BD59-A6C34878D82A}">
                    <a16:rowId xmlns:a16="http://schemas.microsoft.com/office/drawing/2014/main" val="559186128"/>
                  </a:ext>
                </a:extLst>
              </a:tr>
              <a:tr h="137092">
                <a:tc>
                  <a:txBody>
                    <a:bodyPr/>
                    <a:lstStyle/>
                    <a:p>
                      <a:pPr algn="l" fontAlgn="b"/>
                      <a:r>
                        <a:rPr lang="en-US" sz="800" u="none" strike="noStrike">
                          <a:effectLst/>
                        </a:rPr>
                        <a:t>REDUN_011</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08</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LIMIT SWITCH</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SPRAY</a:t>
                      </a:r>
                    </a:p>
                  </a:txBody>
                  <a:tcPr marL="11319" marR="11319" marT="11319" marB="0" anchor="b"/>
                </a:tc>
                <a:extLst>
                  <a:ext uri="{0D108BD9-81ED-4DB2-BD59-A6C34878D82A}">
                    <a16:rowId xmlns:a16="http://schemas.microsoft.com/office/drawing/2014/main" val="4004932187"/>
                  </a:ext>
                </a:extLst>
              </a:tr>
              <a:tr h="137092">
                <a:tc>
                  <a:txBody>
                    <a:bodyPr/>
                    <a:lstStyle/>
                    <a:p>
                      <a:pPr algn="l" fontAlgn="b"/>
                      <a:r>
                        <a:rPr lang="en-US" sz="800" u="none" strike="noStrike" dirty="0">
                          <a:effectLst/>
                        </a:rPr>
                        <a:t>REDUN_012</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09</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LIMIT SWITCH</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DRIVE</a:t>
                      </a:r>
                    </a:p>
                  </a:txBody>
                  <a:tcPr marL="11319" marR="11319" marT="11319" marB="0" anchor="b"/>
                </a:tc>
                <a:extLst>
                  <a:ext uri="{0D108BD9-81ED-4DB2-BD59-A6C34878D82A}">
                    <a16:rowId xmlns:a16="http://schemas.microsoft.com/office/drawing/2014/main" val="1043002793"/>
                  </a:ext>
                </a:extLst>
              </a:tr>
              <a:tr h="137092">
                <a:tc>
                  <a:txBody>
                    <a:bodyPr/>
                    <a:lstStyle/>
                    <a:p>
                      <a:pPr algn="l" fontAlgn="b"/>
                      <a:r>
                        <a:rPr lang="en-US" sz="800" u="none" strike="noStrike">
                          <a:effectLst/>
                        </a:rPr>
                        <a:t>REDUN_013</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LIMIT SWITCH</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GEAR</a:t>
                      </a:r>
                    </a:p>
                  </a:txBody>
                  <a:tcPr marL="11319" marR="11319" marT="11319" marB="0" anchor="b"/>
                </a:tc>
                <a:extLst>
                  <a:ext uri="{0D108BD9-81ED-4DB2-BD59-A6C34878D82A}">
                    <a16:rowId xmlns:a16="http://schemas.microsoft.com/office/drawing/2014/main" val="4150701165"/>
                  </a:ext>
                </a:extLst>
              </a:tr>
              <a:tr h="137092">
                <a:tc>
                  <a:txBody>
                    <a:bodyPr/>
                    <a:lstStyle/>
                    <a:p>
                      <a:pPr algn="l" fontAlgn="b"/>
                      <a:r>
                        <a:rPr lang="en-US" sz="800" u="none" strike="noStrike">
                          <a:effectLst/>
                        </a:rPr>
                        <a:t>REDUN_014</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11</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LIMIT SWITCH</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GEAR</a:t>
                      </a:r>
                    </a:p>
                  </a:txBody>
                  <a:tcPr marL="11319" marR="11319" marT="11319" marB="0" anchor="b"/>
                </a:tc>
                <a:extLst>
                  <a:ext uri="{0D108BD9-81ED-4DB2-BD59-A6C34878D82A}">
                    <a16:rowId xmlns:a16="http://schemas.microsoft.com/office/drawing/2014/main" val="3043685690"/>
                  </a:ext>
                </a:extLst>
              </a:tr>
              <a:tr h="137092">
                <a:tc>
                  <a:txBody>
                    <a:bodyPr/>
                    <a:lstStyle/>
                    <a:p>
                      <a:pPr algn="l" fontAlgn="b"/>
                      <a:r>
                        <a:rPr lang="en-US" sz="800" u="none" strike="noStrike" dirty="0">
                          <a:effectLst/>
                        </a:rPr>
                        <a:t>REDUN_015</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12</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SPEED CONTROL</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SPRAY</a:t>
                      </a:r>
                    </a:p>
                  </a:txBody>
                  <a:tcPr marL="11319" marR="11319" marT="11319" marB="0" anchor="b"/>
                </a:tc>
                <a:extLst>
                  <a:ext uri="{0D108BD9-81ED-4DB2-BD59-A6C34878D82A}">
                    <a16:rowId xmlns:a16="http://schemas.microsoft.com/office/drawing/2014/main" val="2578901195"/>
                  </a:ext>
                </a:extLst>
              </a:tr>
              <a:tr h="137092">
                <a:tc>
                  <a:txBody>
                    <a:bodyPr/>
                    <a:lstStyle/>
                    <a:p>
                      <a:pPr algn="l" fontAlgn="b"/>
                      <a:r>
                        <a:rPr lang="en-US" sz="800" u="none" strike="noStrike">
                          <a:effectLst/>
                        </a:rPr>
                        <a:t>REDUN_016</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13</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TEMP</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DRIVE</a:t>
                      </a:r>
                    </a:p>
                  </a:txBody>
                  <a:tcPr marL="11319" marR="11319" marT="11319" marB="0" anchor="b"/>
                </a:tc>
                <a:extLst>
                  <a:ext uri="{0D108BD9-81ED-4DB2-BD59-A6C34878D82A}">
                    <a16:rowId xmlns:a16="http://schemas.microsoft.com/office/drawing/2014/main" val="4138021264"/>
                  </a:ext>
                </a:extLst>
              </a:tr>
              <a:tr h="137092">
                <a:tc>
                  <a:txBody>
                    <a:bodyPr/>
                    <a:lstStyle/>
                    <a:p>
                      <a:pPr algn="l" fontAlgn="b"/>
                      <a:r>
                        <a:rPr lang="en-US" sz="800" u="none" strike="noStrike">
                          <a:effectLst/>
                        </a:rPr>
                        <a:t>REDUN_017</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14</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DRIVE</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b="0" i="0" u="none" strike="noStrike" dirty="0">
                          <a:solidFill>
                            <a:srgbClr val="000000"/>
                          </a:solidFill>
                          <a:effectLst/>
                          <a:latin typeface="Calibri" panose="020F0502020204030204" pitchFamily="34" charset="0"/>
                        </a:rPr>
                        <a:t>GEAR</a:t>
                      </a:r>
                    </a:p>
                  </a:txBody>
                  <a:tcPr marL="11319" marR="11319" marT="11319" marB="0" anchor="b"/>
                </a:tc>
                <a:extLst>
                  <a:ext uri="{0D108BD9-81ED-4DB2-BD59-A6C34878D82A}">
                    <a16:rowId xmlns:a16="http://schemas.microsoft.com/office/drawing/2014/main" val="2021205055"/>
                  </a:ext>
                </a:extLst>
              </a:tr>
            </a:tbl>
          </a:graphicData>
        </a:graphic>
      </p:graphicFrame>
      <p:sp>
        <p:nvSpPr>
          <p:cNvPr id="5" name="Rectangle 4">
            <a:extLst>
              <a:ext uri="{FF2B5EF4-FFF2-40B4-BE49-F238E27FC236}">
                <a16:creationId xmlns:a16="http://schemas.microsoft.com/office/drawing/2014/main" id="{90BAA68A-F491-F742-AF3B-D92E512B2543}"/>
              </a:ext>
            </a:extLst>
          </p:cNvPr>
          <p:cNvSpPr/>
          <p:nvPr/>
        </p:nvSpPr>
        <p:spPr>
          <a:xfrm>
            <a:off x="2186601" y="3717032"/>
            <a:ext cx="164984" cy="8401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t"/>
          <a:lstStyle/>
          <a:p>
            <a:r>
              <a:rPr lang="en-US" sz="533" dirty="0">
                <a:solidFill>
                  <a:schemeClr val="tx2"/>
                </a:solidFill>
              </a:rPr>
              <a:t>10</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5</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0</a:t>
            </a:r>
            <a:endParaRPr lang="en-US" sz="400" dirty="0">
              <a:solidFill>
                <a:schemeClr val="tx2"/>
              </a:solidFill>
            </a:endParaRPr>
          </a:p>
        </p:txBody>
      </p:sp>
      <p:sp>
        <p:nvSpPr>
          <p:cNvPr id="13" name="Rectangle 12">
            <a:extLst>
              <a:ext uri="{FF2B5EF4-FFF2-40B4-BE49-F238E27FC236}">
                <a16:creationId xmlns:a16="http://schemas.microsoft.com/office/drawing/2014/main" id="{DD75E719-40F6-D24C-92B5-7AF8585A7EB9}"/>
              </a:ext>
            </a:extLst>
          </p:cNvPr>
          <p:cNvSpPr/>
          <p:nvPr/>
        </p:nvSpPr>
        <p:spPr>
          <a:xfrm>
            <a:off x="2200120" y="5136074"/>
            <a:ext cx="164984" cy="8773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t"/>
          <a:lstStyle/>
          <a:p>
            <a:r>
              <a:rPr lang="en-US" sz="533" dirty="0">
                <a:solidFill>
                  <a:schemeClr val="tx2"/>
                </a:solidFill>
              </a:rPr>
              <a:t>1000</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500</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0</a:t>
            </a:r>
            <a:endParaRPr lang="en-US" sz="400" dirty="0">
              <a:solidFill>
                <a:schemeClr val="tx2"/>
              </a:solidFill>
            </a:endParaRPr>
          </a:p>
        </p:txBody>
      </p:sp>
      <p:sp>
        <p:nvSpPr>
          <p:cNvPr id="14" name="Rectangle 13">
            <a:extLst>
              <a:ext uri="{FF2B5EF4-FFF2-40B4-BE49-F238E27FC236}">
                <a16:creationId xmlns:a16="http://schemas.microsoft.com/office/drawing/2014/main" id="{4281BE0C-05F5-4C49-9AD2-DFBA89A68CE9}"/>
              </a:ext>
            </a:extLst>
          </p:cNvPr>
          <p:cNvSpPr/>
          <p:nvPr/>
        </p:nvSpPr>
        <p:spPr>
          <a:xfrm>
            <a:off x="6136557" y="3702184"/>
            <a:ext cx="164984" cy="459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t"/>
          <a:lstStyle/>
          <a:p>
            <a:r>
              <a:rPr lang="en-US" sz="533" dirty="0">
                <a:solidFill>
                  <a:schemeClr val="tx2"/>
                </a:solidFill>
              </a:rPr>
              <a:t>300</a:t>
            </a:r>
          </a:p>
          <a:p>
            <a:endParaRPr lang="en-US" sz="533" dirty="0">
              <a:solidFill>
                <a:schemeClr val="tx2"/>
              </a:solidFill>
            </a:endParaRPr>
          </a:p>
          <a:p>
            <a:r>
              <a:rPr lang="en-US" sz="533" dirty="0">
                <a:solidFill>
                  <a:schemeClr val="tx2"/>
                </a:solidFill>
              </a:rPr>
              <a:t>150</a:t>
            </a:r>
          </a:p>
          <a:p>
            <a:endParaRPr lang="en-US" sz="533" dirty="0">
              <a:solidFill>
                <a:schemeClr val="tx2"/>
              </a:solidFill>
            </a:endParaRPr>
          </a:p>
          <a:p>
            <a:r>
              <a:rPr lang="en-US" sz="533" dirty="0">
                <a:solidFill>
                  <a:schemeClr val="tx2"/>
                </a:solidFill>
              </a:rPr>
              <a:t>0</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0</a:t>
            </a:r>
            <a:endParaRPr lang="en-US" sz="400" dirty="0">
              <a:solidFill>
                <a:schemeClr val="tx2"/>
              </a:solidFill>
            </a:endParaRPr>
          </a:p>
        </p:txBody>
      </p:sp>
      <p:sp>
        <p:nvSpPr>
          <p:cNvPr id="15" name="Rectangle 14">
            <a:extLst>
              <a:ext uri="{FF2B5EF4-FFF2-40B4-BE49-F238E27FC236}">
                <a16:creationId xmlns:a16="http://schemas.microsoft.com/office/drawing/2014/main" id="{192A0B1F-9671-3E46-A10E-213D82DF9AD7}"/>
              </a:ext>
            </a:extLst>
          </p:cNvPr>
          <p:cNvSpPr/>
          <p:nvPr/>
        </p:nvSpPr>
        <p:spPr>
          <a:xfrm>
            <a:off x="6109521" y="4746208"/>
            <a:ext cx="164984" cy="459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t"/>
          <a:lstStyle/>
          <a:p>
            <a:r>
              <a:rPr lang="en-US" sz="533" dirty="0">
                <a:solidFill>
                  <a:schemeClr val="tx2"/>
                </a:solidFill>
              </a:rPr>
              <a:t>1500</a:t>
            </a:r>
          </a:p>
          <a:p>
            <a:endParaRPr lang="en-US" sz="533" dirty="0">
              <a:solidFill>
                <a:schemeClr val="tx2"/>
              </a:solidFill>
            </a:endParaRPr>
          </a:p>
          <a:p>
            <a:endParaRPr lang="en-US" sz="533" dirty="0">
              <a:solidFill>
                <a:schemeClr val="tx2"/>
              </a:solidFill>
            </a:endParaRPr>
          </a:p>
          <a:p>
            <a:r>
              <a:rPr lang="en-US" sz="533" dirty="0">
                <a:solidFill>
                  <a:schemeClr val="tx2"/>
                </a:solidFill>
              </a:rPr>
              <a:t>0</a:t>
            </a: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endParaRPr lang="en-US" sz="533" dirty="0">
              <a:solidFill>
                <a:schemeClr val="tx2"/>
              </a:solidFill>
            </a:endParaRPr>
          </a:p>
          <a:p>
            <a:r>
              <a:rPr lang="en-US" sz="533" dirty="0">
                <a:solidFill>
                  <a:schemeClr val="tx2"/>
                </a:solidFill>
              </a:rPr>
              <a:t>0</a:t>
            </a:r>
            <a:endParaRPr lang="en-US" sz="400" dirty="0">
              <a:solidFill>
                <a:schemeClr val="tx2"/>
              </a:solidFill>
            </a:endParaRPr>
          </a:p>
        </p:txBody>
      </p:sp>
      <p:sp>
        <p:nvSpPr>
          <p:cNvPr id="17" name="Rectangle 16">
            <a:extLst>
              <a:ext uri="{FF2B5EF4-FFF2-40B4-BE49-F238E27FC236}">
                <a16:creationId xmlns:a16="http://schemas.microsoft.com/office/drawing/2014/main" id="{19E9EBD4-F28C-4A44-BDA8-3A095CCD952C}"/>
              </a:ext>
            </a:extLst>
          </p:cNvPr>
          <p:cNvSpPr/>
          <p:nvPr/>
        </p:nvSpPr>
        <p:spPr>
          <a:xfrm>
            <a:off x="6117923" y="5659693"/>
            <a:ext cx="164984" cy="459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t"/>
          <a:lstStyle/>
          <a:p>
            <a:r>
              <a:rPr lang="en-US" sz="533" dirty="0">
                <a:solidFill>
                  <a:schemeClr val="tx2"/>
                </a:solidFill>
              </a:rPr>
              <a:t>100</a:t>
            </a:r>
          </a:p>
          <a:p>
            <a:endParaRPr lang="en-US" sz="533" dirty="0">
              <a:solidFill>
                <a:schemeClr val="tx2"/>
              </a:solidFill>
            </a:endParaRPr>
          </a:p>
          <a:p>
            <a:r>
              <a:rPr lang="en-US" sz="533" dirty="0">
                <a:solidFill>
                  <a:schemeClr val="tx2"/>
                </a:solidFill>
              </a:rPr>
              <a:t>0</a:t>
            </a:r>
          </a:p>
        </p:txBody>
      </p:sp>
      <p:sp>
        <p:nvSpPr>
          <p:cNvPr id="6" name="Rectangle 5">
            <a:extLst>
              <a:ext uri="{FF2B5EF4-FFF2-40B4-BE49-F238E27FC236}">
                <a16:creationId xmlns:a16="http://schemas.microsoft.com/office/drawing/2014/main" id="{52EF959E-B015-4A97-8A63-49DBD1848C5B}"/>
              </a:ext>
            </a:extLst>
          </p:cNvPr>
          <p:cNvSpPr/>
          <p:nvPr/>
        </p:nvSpPr>
        <p:spPr>
          <a:xfrm>
            <a:off x="1583499" y="1700806"/>
            <a:ext cx="4626615" cy="1222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16" name="Picture 6" descr="Related image">
            <a:extLst>
              <a:ext uri="{FF2B5EF4-FFF2-40B4-BE49-F238E27FC236}">
                <a16:creationId xmlns:a16="http://schemas.microsoft.com/office/drawing/2014/main" id="{91E886CF-7EFF-4EDA-9B93-7C38EBB51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330" t="49971" r="16758" b="32886"/>
          <a:stretch/>
        </p:blipFill>
        <p:spPr bwMode="auto">
          <a:xfrm>
            <a:off x="2563884" y="1918589"/>
            <a:ext cx="3319816" cy="88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6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0CF630-1E7D-4B8E-BBDF-D50C8769D6D4}"/>
              </a:ext>
            </a:extLst>
          </p:cNvPr>
          <p:cNvSpPr/>
          <p:nvPr/>
        </p:nvSpPr>
        <p:spPr>
          <a:xfrm>
            <a:off x="10320470" y="6213309"/>
            <a:ext cx="1632181"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3" name="Text Placeholder 2"/>
          <p:cNvSpPr>
            <a:spLocks noGrp="1"/>
          </p:cNvSpPr>
          <p:nvPr>
            <p:ph type="body" sz="quarter" idx="11"/>
          </p:nvPr>
        </p:nvSpPr>
        <p:spPr/>
        <p:txBody>
          <a:bodyPr/>
          <a:lstStyle/>
          <a:p>
            <a:r>
              <a:rPr lang="en-US" dirty="0"/>
              <a:t>Problems</a:t>
            </a:r>
            <a:endParaRPr lang="nl-BE" dirty="0"/>
          </a:p>
        </p:txBody>
      </p:sp>
      <p:pic>
        <p:nvPicPr>
          <p:cNvPr id="6" name="Picture 5"/>
          <p:cNvPicPr>
            <a:picLocks noChangeAspect="1"/>
          </p:cNvPicPr>
          <p:nvPr/>
        </p:nvPicPr>
        <p:blipFill rotWithShape="1">
          <a:blip r:embed="rId3"/>
          <a:srcRect l="20631" t="54911"/>
          <a:stretch/>
        </p:blipFill>
        <p:spPr>
          <a:xfrm>
            <a:off x="1295467" y="3429000"/>
            <a:ext cx="9819424" cy="3193256"/>
          </a:xfrm>
          <a:prstGeom prst="rect">
            <a:avLst/>
          </a:prstGeom>
        </p:spPr>
      </p:pic>
      <p:pic>
        <p:nvPicPr>
          <p:cNvPr id="9" name="Picture 8"/>
          <p:cNvPicPr>
            <a:picLocks noChangeAspect="1"/>
          </p:cNvPicPr>
          <p:nvPr/>
        </p:nvPicPr>
        <p:blipFill rotWithShape="1">
          <a:blip r:embed="rId3"/>
          <a:srcRect t="9246" r="71565" b="53460"/>
          <a:stretch/>
        </p:blipFill>
        <p:spPr>
          <a:xfrm>
            <a:off x="4539270" y="1748431"/>
            <a:ext cx="3113461" cy="2106747"/>
          </a:xfrm>
          <a:prstGeom prst="rect">
            <a:avLst/>
          </a:prstGeom>
        </p:spPr>
      </p:pic>
      <p:sp>
        <p:nvSpPr>
          <p:cNvPr id="5" name="Rectangle 4">
            <a:extLst>
              <a:ext uri="{FF2B5EF4-FFF2-40B4-BE49-F238E27FC236}">
                <a16:creationId xmlns:a16="http://schemas.microsoft.com/office/drawing/2014/main" id="{DF9465B5-B6D2-7343-B3C5-87B72D082B93}"/>
              </a:ext>
            </a:extLst>
          </p:cNvPr>
          <p:cNvSpPr/>
          <p:nvPr/>
        </p:nvSpPr>
        <p:spPr>
          <a:xfrm>
            <a:off x="5807968" y="3090118"/>
            <a:ext cx="1152128" cy="480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latin typeface="Arial Narrow" panose="020B0606020202030204" pitchFamily="34" charset="0"/>
              </a:rPr>
              <a:t>10.000</a:t>
            </a:r>
          </a:p>
        </p:txBody>
      </p:sp>
      <p:sp>
        <p:nvSpPr>
          <p:cNvPr id="8" name="Rectangle 7">
            <a:extLst>
              <a:ext uri="{FF2B5EF4-FFF2-40B4-BE49-F238E27FC236}">
                <a16:creationId xmlns:a16="http://schemas.microsoft.com/office/drawing/2014/main" id="{322E6D63-ADBC-DD47-B5C4-A772110487EB}"/>
              </a:ext>
            </a:extLst>
          </p:cNvPr>
          <p:cNvSpPr/>
          <p:nvPr/>
        </p:nvSpPr>
        <p:spPr>
          <a:xfrm>
            <a:off x="5567942" y="1868636"/>
            <a:ext cx="1632181" cy="480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Total  pass : 85%</a:t>
            </a:r>
          </a:p>
        </p:txBody>
      </p:sp>
      <p:sp>
        <p:nvSpPr>
          <p:cNvPr id="7" name="Rectangle 6">
            <a:extLst>
              <a:ext uri="{FF2B5EF4-FFF2-40B4-BE49-F238E27FC236}">
                <a16:creationId xmlns:a16="http://schemas.microsoft.com/office/drawing/2014/main" id="{C2875BA5-6B82-1649-B060-23F3AE73D21F}"/>
              </a:ext>
            </a:extLst>
          </p:cNvPr>
          <p:cNvSpPr/>
          <p:nvPr/>
        </p:nvSpPr>
        <p:spPr>
          <a:xfrm>
            <a:off x="3791744" y="4101075"/>
            <a:ext cx="747525" cy="185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0552EB38-0959-8347-B8CE-1D669BEDE957}"/>
              </a:ext>
            </a:extLst>
          </p:cNvPr>
          <p:cNvSpPr/>
          <p:nvPr/>
        </p:nvSpPr>
        <p:spPr>
          <a:xfrm>
            <a:off x="2948208" y="6462349"/>
            <a:ext cx="8428379" cy="159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67" dirty="0">
                <a:solidFill>
                  <a:schemeClr val="tx2"/>
                </a:solidFill>
              </a:rPr>
              <a:t>Blank			A			B			C			D</a:t>
            </a:r>
          </a:p>
        </p:txBody>
      </p:sp>
    </p:spTree>
    <p:extLst>
      <p:ext uri="{BB962C8B-B14F-4D97-AF65-F5344CB8AC3E}">
        <p14:creationId xmlns:p14="http://schemas.microsoft.com/office/powerpoint/2010/main" val="147886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Problems (Most Occurring)</a:t>
            </a:r>
            <a:endParaRPr lang="nl-B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406" y="2468894"/>
            <a:ext cx="3509189" cy="3647805"/>
          </a:xfrm>
          <a:prstGeom prst="rect">
            <a:avLst/>
          </a:prstGeom>
        </p:spPr>
      </p:pic>
      <p:sp>
        <p:nvSpPr>
          <p:cNvPr id="6" name="TextBox 5"/>
          <p:cNvSpPr txBox="1"/>
          <p:nvPr/>
        </p:nvSpPr>
        <p:spPr>
          <a:xfrm>
            <a:off x="3852853" y="1891820"/>
            <a:ext cx="4486293" cy="420564"/>
          </a:xfrm>
          <a:prstGeom prst="rect">
            <a:avLst/>
          </a:prstGeom>
          <a:noFill/>
        </p:spPr>
        <p:txBody>
          <a:bodyPr wrap="none" rtlCol="0">
            <a:spAutoFit/>
          </a:bodyPr>
          <a:lstStyle/>
          <a:p>
            <a:pPr algn="ctr"/>
            <a:r>
              <a:rPr lang="en-US" sz="2133" dirty="0">
                <a:solidFill>
                  <a:schemeClr val="tx1">
                    <a:lumMod val="75000"/>
                    <a:lumOff val="25000"/>
                  </a:schemeClr>
                </a:solidFill>
                <a:latin typeface="Helvetica Light"/>
                <a:cs typeface="Helvetica Light"/>
              </a:rPr>
              <a:t>a* not in (-0,2;0,2) green – red range</a:t>
            </a:r>
            <a:endParaRPr lang="nl-BE" sz="2133"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06563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0634" y="6117299"/>
            <a:ext cx="1628028"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3" name="Text Placeholder 2"/>
          <p:cNvSpPr>
            <a:spLocks noGrp="1"/>
          </p:cNvSpPr>
          <p:nvPr>
            <p:ph type="body" sz="quarter" idx="11"/>
          </p:nvPr>
        </p:nvSpPr>
        <p:spPr>
          <a:xfrm>
            <a:off x="527051" y="844551"/>
            <a:ext cx="11137900" cy="472016"/>
          </a:xfrm>
        </p:spPr>
        <p:txBody>
          <a:bodyPr/>
          <a:lstStyle/>
          <a:p>
            <a:r>
              <a:rPr lang="en-US" dirty="0"/>
              <a:t>Causes</a:t>
            </a:r>
            <a:endParaRPr lang="nl-BE" dirty="0"/>
          </a:p>
        </p:txBody>
      </p:sp>
      <p:sp>
        <p:nvSpPr>
          <p:cNvPr id="5" name="TextBox 4"/>
          <p:cNvSpPr txBox="1"/>
          <p:nvPr/>
        </p:nvSpPr>
        <p:spPr>
          <a:xfrm>
            <a:off x="2312626" y="1589515"/>
            <a:ext cx="1668405" cy="420564"/>
          </a:xfrm>
          <a:prstGeom prst="rect">
            <a:avLst/>
          </a:prstGeom>
          <a:noFill/>
        </p:spPr>
        <p:txBody>
          <a:bodyPr wrap="none" rtlCol="0">
            <a:spAutoFit/>
          </a:bodyPr>
          <a:lstStyle/>
          <a:p>
            <a:pPr algn="ctr"/>
            <a:r>
              <a:rPr lang="en-US" sz="2133" u="sng" dirty="0">
                <a:solidFill>
                  <a:schemeClr val="tx1">
                    <a:lumMod val="75000"/>
                    <a:lumOff val="25000"/>
                  </a:schemeClr>
                </a:solidFill>
                <a:latin typeface="Helvetica Light"/>
                <a:cs typeface="Helvetica Light"/>
              </a:rPr>
              <a:t>Input Quality</a:t>
            </a:r>
            <a:endParaRPr lang="nl-BE" sz="2133" u="sng" dirty="0">
              <a:solidFill>
                <a:schemeClr val="tx1">
                  <a:lumMod val="75000"/>
                  <a:lumOff val="25000"/>
                </a:schemeClr>
              </a:solidFill>
              <a:latin typeface="Helvetica Light"/>
              <a:cs typeface="Helvetica Light"/>
            </a:endParaRPr>
          </a:p>
        </p:txBody>
      </p:sp>
      <p:sp>
        <p:nvSpPr>
          <p:cNvPr id="14" name="TextBox 13"/>
          <p:cNvSpPr txBox="1"/>
          <p:nvPr/>
        </p:nvSpPr>
        <p:spPr>
          <a:xfrm>
            <a:off x="8252795" y="1589515"/>
            <a:ext cx="1280030" cy="420564"/>
          </a:xfrm>
          <a:prstGeom prst="rect">
            <a:avLst/>
          </a:prstGeom>
          <a:noFill/>
        </p:spPr>
        <p:txBody>
          <a:bodyPr wrap="none" rtlCol="0">
            <a:spAutoFit/>
          </a:bodyPr>
          <a:lstStyle/>
          <a:p>
            <a:pPr algn="ctr"/>
            <a:r>
              <a:rPr lang="en-US" sz="2133" u="sng" dirty="0" err="1">
                <a:solidFill>
                  <a:schemeClr val="tx1">
                    <a:lumMod val="75000"/>
                    <a:lumOff val="25000"/>
                  </a:schemeClr>
                </a:solidFill>
                <a:latin typeface="Helvetica Light"/>
                <a:cs typeface="Helvetica Light"/>
              </a:rPr>
              <a:t>Setpoints</a:t>
            </a:r>
            <a:endParaRPr lang="nl-BE" sz="2133" u="sng" dirty="0">
              <a:solidFill>
                <a:schemeClr val="tx1">
                  <a:lumMod val="75000"/>
                  <a:lumOff val="25000"/>
                </a:schemeClr>
              </a:solidFill>
              <a:latin typeface="Helvetica Light"/>
              <a:cs typeface="Helvetica Light"/>
            </a:endParaRPr>
          </a:p>
        </p:txBody>
      </p:sp>
      <p:pic>
        <p:nvPicPr>
          <p:cNvPr id="8194" name="Picture 2" descr="Image result for materials">
            <a:extLst>
              <a:ext uri="{FF2B5EF4-FFF2-40B4-BE49-F238E27FC236}">
                <a16:creationId xmlns:a16="http://schemas.microsoft.com/office/drawing/2014/main" id="{D33AD57D-8075-4D10-9D74-1F8E20777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59"/>
          <a:stretch/>
        </p:blipFill>
        <p:spPr bwMode="auto">
          <a:xfrm>
            <a:off x="1583499" y="2660915"/>
            <a:ext cx="3120381" cy="28889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etpoints">
            <a:extLst>
              <a:ext uri="{FF2B5EF4-FFF2-40B4-BE49-F238E27FC236}">
                <a16:creationId xmlns:a16="http://schemas.microsoft.com/office/drawing/2014/main" id="{A3EB7105-11D5-4790-8D2C-6E47B129A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74" t="8327" r="22347" b="8967"/>
          <a:stretch/>
        </p:blipFill>
        <p:spPr bwMode="auto">
          <a:xfrm>
            <a:off x="7332619" y="2653995"/>
            <a:ext cx="3120381" cy="288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8194"/>
                                        </p:tgtEl>
                                      </p:cBhvr>
                                      <p:by x="50000" y="50000"/>
                                    </p:animScale>
                                  </p:childTnLst>
                                </p:cTn>
                              </p:par>
                              <p:par>
                                <p:cTn id="13" presetID="42" presetClass="path" presetSubtype="0" accel="50000" decel="50000" fill="hold" nodeType="withEffect">
                                  <p:stCondLst>
                                    <p:cond delay="0"/>
                                  </p:stCondLst>
                                  <p:childTnLst>
                                    <p:animMotion origin="layout" path="M -2.77778E-7 -8.64198E-7 L -0.57587 0.10494 " pathEditMode="relative" rAng="0" ptsTypes="AA">
                                      <p:cBhvr>
                                        <p:cTn id="14" dur="2000" fill="hold"/>
                                        <p:tgtEl>
                                          <p:spTgt spid="8196"/>
                                        </p:tgtEl>
                                        <p:attrNameLst>
                                          <p:attrName>ppt_x</p:attrName>
                                          <p:attrName>ppt_y</p:attrName>
                                        </p:attrNameLst>
                                      </p:cBhvr>
                                      <p:rCtr x="-28802" y="5247"/>
                                    </p:animMotion>
                                  </p:childTnLst>
                                </p:cTn>
                              </p:par>
                              <p:par>
                                <p:cTn id="15" presetID="6" presetClass="emph" presetSubtype="0" fill="hold" nodeType="withEffect">
                                  <p:stCondLst>
                                    <p:cond delay="0"/>
                                  </p:stCondLst>
                                  <p:childTnLst>
                                    <p:animScale>
                                      <p:cBhvr>
                                        <p:cTn id="16" dur="2000" fill="hold"/>
                                        <p:tgtEl>
                                          <p:spTgt spid="8196"/>
                                        </p:tgtEl>
                                      </p:cBhvr>
                                      <p:by x="50000" y="50000"/>
                                    </p:animScale>
                                  </p:childTnLst>
                                </p:cTn>
                              </p:par>
                              <p:par>
                                <p:cTn id="17" presetID="42" presetClass="path" presetSubtype="0" accel="50000" decel="50000" fill="hold" nodeType="withEffect">
                                  <p:stCondLst>
                                    <p:cond delay="0"/>
                                  </p:stCondLst>
                                  <p:childTnLst>
                                    <p:animMotion origin="layout" path="M -2.5E-6 3.20988E-6 L -0.10434 -0.15432 " pathEditMode="relative" rAng="0" ptsTypes="AA">
                                      <p:cBhvr>
                                        <p:cTn id="18" dur="2000" fill="hold"/>
                                        <p:tgtEl>
                                          <p:spTgt spid="8194"/>
                                        </p:tgtEl>
                                        <p:attrNameLst>
                                          <p:attrName>ppt_x</p:attrName>
                                          <p:attrName>ppt_y</p:attrName>
                                        </p:attrNameLst>
                                      </p:cBhvr>
                                      <p:rCtr x="-5226" y="-77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7051" y="844551"/>
            <a:ext cx="11137900" cy="472016"/>
          </a:xfrm>
        </p:spPr>
        <p:txBody>
          <a:bodyPr/>
          <a:lstStyle/>
          <a:p>
            <a:r>
              <a:rPr lang="en-US" dirty="0"/>
              <a:t>How to optimize quality?</a:t>
            </a:r>
            <a:endParaRPr lang="nl-BE" dirty="0"/>
          </a:p>
        </p:txBody>
      </p:sp>
      <p:pic>
        <p:nvPicPr>
          <p:cNvPr id="8194" name="Picture 2" descr="Image result for materials">
            <a:extLst>
              <a:ext uri="{FF2B5EF4-FFF2-40B4-BE49-F238E27FC236}">
                <a16:creationId xmlns:a16="http://schemas.microsoft.com/office/drawing/2014/main" id="{D33AD57D-8075-4D10-9D74-1F8E20777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59"/>
          <a:stretch/>
        </p:blipFill>
        <p:spPr bwMode="auto">
          <a:xfrm>
            <a:off x="1096280" y="2322694"/>
            <a:ext cx="1564097" cy="14481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etpoints">
            <a:extLst>
              <a:ext uri="{FF2B5EF4-FFF2-40B4-BE49-F238E27FC236}">
                <a16:creationId xmlns:a16="http://schemas.microsoft.com/office/drawing/2014/main" id="{A3EB7105-11D5-4790-8D2C-6E47B129A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74" t="8327" r="22347" b="8967"/>
          <a:stretch/>
        </p:blipFill>
        <p:spPr bwMode="auto">
          <a:xfrm>
            <a:off x="1098497" y="4089239"/>
            <a:ext cx="1564097" cy="1448116"/>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2FE266BB-F222-4E26-81A0-9656D808EEB5}"/>
              </a:ext>
            </a:extLst>
          </p:cNvPr>
          <p:cNvGrpSpPr/>
          <p:nvPr/>
        </p:nvGrpSpPr>
        <p:grpSpPr>
          <a:xfrm>
            <a:off x="923033" y="1592188"/>
            <a:ext cx="10550709" cy="5182329"/>
            <a:chOff x="692274" y="1194141"/>
            <a:chExt cx="7913032" cy="3886747"/>
          </a:xfrm>
        </p:grpSpPr>
        <p:grpSp>
          <p:nvGrpSpPr>
            <p:cNvPr id="10" name="Group 9">
              <a:extLst>
                <a:ext uri="{FF2B5EF4-FFF2-40B4-BE49-F238E27FC236}">
                  <a16:creationId xmlns:a16="http://schemas.microsoft.com/office/drawing/2014/main" id="{898D3AD8-0CD0-4F55-B8F7-C120D26128EA}"/>
                </a:ext>
              </a:extLst>
            </p:cNvPr>
            <p:cNvGrpSpPr/>
            <p:nvPr/>
          </p:nvGrpSpPr>
          <p:grpSpPr>
            <a:xfrm>
              <a:off x="2991722" y="1465444"/>
              <a:ext cx="4765254" cy="2895045"/>
              <a:chOff x="2679177" y="1282397"/>
              <a:chExt cx="6431488" cy="3907336"/>
            </a:xfrm>
          </p:grpSpPr>
          <p:sp>
            <p:nvSpPr>
              <p:cNvPr id="9" name="Rectangle 8">
                <a:extLst>
                  <a:ext uri="{FF2B5EF4-FFF2-40B4-BE49-F238E27FC236}">
                    <a16:creationId xmlns:a16="http://schemas.microsoft.com/office/drawing/2014/main" id="{BBF3E2DE-25A3-4F68-A6F9-40E8C4879240}"/>
                  </a:ext>
                </a:extLst>
              </p:cNvPr>
              <p:cNvSpPr/>
              <p:nvPr/>
            </p:nvSpPr>
            <p:spPr>
              <a:xfrm>
                <a:off x="7382473" y="4475659"/>
                <a:ext cx="1728192" cy="6333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4" name="Rectangle 3">
                <a:extLst>
                  <a:ext uri="{FF2B5EF4-FFF2-40B4-BE49-F238E27FC236}">
                    <a16:creationId xmlns:a16="http://schemas.microsoft.com/office/drawing/2014/main" id="{1296FB18-6375-418D-BCCE-846B9D92CAAB}"/>
                  </a:ext>
                </a:extLst>
              </p:cNvPr>
              <p:cNvSpPr/>
              <p:nvPr/>
            </p:nvSpPr>
            <p:spPr>
              <a:xfrm>
                <a:off x="2771800" y="1748648"/>
                <a:ext cx="1190215" cy="2736304"/>
              </a:xfrm>
              <a:prstGeom prst="rect">
                <a:avLst/>
              </a:prstGeom>
              <a:solidFill>
                <a:srgbClr val="F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8" name="Rectangle 7"/>
              <p:cNvSpPr/>
              <p:nvPr/>
            </p:nvSpPr>
            <p:spPr>
              <a:xfrm>
                <a:off x="6807363" y="4528953"/>
                <a:ext cx="122102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1" name="Rectangle 10">
                <a:extLst>
                  <a:ext uri="{FF2B5EF4-FFF2-40B4-BE49-F238E27FC236}">
                    <a16:creationId xmlns:a16="http://schemas.microsoft.com/office/drawing/2014/main" id="{50B3D4B0-F98A-4D41-B40E-CDB01E2DBC08}"/>
                  </a:ext>
                </a:extLst>
              </p:cNvPr>
              <p:cNvSpPr/>
              <p:nvPr/>
            </p:nvSpPr>
            <p:spPr>
              <a:xfrm>
                <a:off x="5004048" y="1282397"/>
                <a:ext cx="1190215" cy="3456384"/>
              </a:xfrm>
              <a:prstGeom prst="rect">
                <a:avLst/>
              </a:prstGeom>
              <a:solidFill>
                <a:srgbClr val="BED0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2" name="Rectangle 11">
                <a:extLst>
                  <a:ext uri="{FF2B5EF4-FFF2-40B4-BE49-F238E27FC236}">
                    <a16:creationId xmlns:a16="http://schemas.microsoft.com/office/drawing/2014/main" id="{AA2FDAEC-00B1-46CD-92CF-03B93B795E0B}"/>
                  </a:ext>
                </a:extLst>
              </p:cNvPr>
              <p:cNvSpPr/>
              <p:nvPr/>
            </p:nvSpPr>
            <p:spPr>
              <a:xfrm>
                <a:off x="7236296" y="1748648"/>
                <a:ext cx="1190215" cy="2736304"/>
              </a:xfrm>
              <a:prstGeom prst="rect">
                <a:avLst/>
              </a:prstGeom>
              <a:solidFill>
                <a:srgbClr val="D0E8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6" name="TextBox 5">
                <a:extLst>
                  <a:ext uri="{FF2B5EF4-FFF2-40B4-BE49-F238E27FC236}">
                    <a16:creationId xmlns:a16="http://schemas.microsoft.com/office/drawing/2014/main" id="{E19BDE56-F1FA-4207-89C9-2F7E6F95A9C6}"/>
                  </a:ext>
                </a:extLst>
              </p:cNvPr>
              <p:cNvSpPr txBox="1"/>
              <p:nvPr/>
            </p:nvSpPr>
            <p:spPr>
              <a:xfrm>
                <a:off x="2679177" y="4519155"/>
                <a:ext cx="1414159" cy="425715"/>
              </a:xfrm>
              <a:prstGeom prst="rect">
                <a:avLst/>
              </a:prstGeom>
              <a:noFill/>
            </p:spPr>
            <p:txBody>
              <a:bodyPr wrap="none" rtlCol="0">
                <a:spAutoFit/>
              </a:bodyPr>
              <a:lstStyle/>
              <a:p>
                <a:pPr algn="ctr"/>
                <a:r>
                  <a:rPr lang="en-US" sz="2133" dirty="0">
                    <a:solidFill>
                      <a:srgbClr val="FF0000"/>
                    </a:solidFill>
                    <a:latin typeface="Helvetica Light"/>
                    <a:cs typeface="Helvetica Light"/>
                  </a:rPr>
                  <a:t>Input layer</a:t>
                </a:r>
                <a:endParaRPr lang="nl-BE" sz="2133" dirty="0">
                  <a:solidFill>
                    <a:srgbClr val="FF0000"/>
                  </a:solidFill>
                  <a:latin typeface="Helvetica Light"/>
                  <a:cs typeface="Helvetica Light"/>
                </a:endParaRPr>
              </a:p>
            </p:txBody>
          </p:sp>
          <p:sp>
            <p:nvSpPr>
              <p:cNvPr id="15" name="TextBox 14">
                <a:extLst>
                  <a:ext uri="{FF2B5EF4-FFF2-40B4-BE49-F238E27FC236}">
                    <a16:creationId xmlns:a16="http://schemas.microsoft.com/office/drawing/2014/main" id="{F030FAAA-C0F1-4782-A888-A2D57B57A5B7}"/>
                  </a:ext>
                </a:extLst>
              </p:cNvPr>
              <p:cNvSpPr txBox="1"/>
              <p:nvPr/>
            </p:nvSpPr>
            <p:spPr>
              <a:xfrm>
                <a:off x="4679460" y="4764018"/>
                <a:ext cx="1793856" cy="425715"/>
              </a:xfrm>
              <a:prstGeom prst="rect">
                <a:avLst/>
              </a:prstGeom>
              <a:noFill/>
            </p:spPr>
            <p:txBody>
              <a:bodyPr wrap="none" rtlCol="0">
                <a:spAutoFit/>
              </a:bodyPr>
              <a:lstStyle/>
              <a:p>
                <a:pPr algn="ctr"/>
                <a:r>
                  <a:rPr lang="en-US" sz="2133" dirty="0">
                    <a:solidFill>
                      <a:srgbClr val="002060"/>
                    </a:solidFill>
                    <a:latin typeface="Helvetica Light"/>
                    <a:cs typeface="Helvetica Light"/>
                  </a:rPr>
                  <a:t>Hidden layers</a:t>
                </a:r>
                <a:endParaRPr lang="nl-BE" sz="2133" dirty="0">
                  <a:solidFill>
                    <a:srgbClr val="002060"/>
                  </a:solidFill>
                  <a:latin typeface="Helvetica Light"/>
                  <a:cs typeface="Helvetica Light"/>
                </a:endParaRPr>
              </a:p>
            </p:txBody>
          </p:sp>
          <p:sp>
            <p:nvSpPr>
              <p:cNvPr id="16" name="TextBox 15">
                <a:extLst>
                  <a:ext uri="{FF2B5EF4-FFF2-40B4-BE49-F238E27FC236}">
                    <a16:creationId xmlns:a16="http://schemas.microsoft.com/office/drawing/2014/main" id="{4C73D90A-98FB-4D61-A1D1-FD83AA89A786}"/>
                  </a:ext>
                </a:extLst>
              </p:cNvPr>
              <p:cNvSpPr txBox="1"/>
              <p:nvPr/>
            </p:nvSpPr>
            <p:spPr>
              <a:xfrm>
                <a:off x="7009930" y="4516854"/>
                <a:ext cx="1642950" cy="425715"/>
              </a:xfrm>
              <a:prstGeom prst="rect">
                <a:avLst/>
              </a:prstGeom>
              <a:noFill/>
            </p:spPr>
            <p:txBody>
              <a:bodyPr wrap="none" rtlCol="0">
                <a:spAutoFit/>
              </a:bodyPr>
              <a:lstStyle/>
              <a:p>
                <a:pPr algn="ctr"/>
                <a:r>
                  <a:rPr lang="en-US" sz="2133" dirty="0">
                    <a:solidFill>
                      <a:srgbClr val="00B050"/>
                    </a:solidFill>
                    <a:latin typeface="Helvetica Light"/>
                    <a:cs typeface="Helvetica Light"/>
                  </a:rPr>
                  <a:t>Output layer</a:t>
                </a:r>
                <a:endParaRPr lang="nl-BE" sz="2133" dirty="0">
                  <a:solidFill>
                    <a:srgbClr val="00B050"/>
                  </a:solidFill>
                  <a:latin typeface="Helvetica Light"/>
                  <a:cs typeface="Helvetica Light"/>
                </a:endParaRPr>
              </a:p>
            </p:txBody>
          </p:sp>
        </p:grpSp>
        <p:sp>
          <p:nvSpPr>
            <p:cNvPr id="13" name="Oval 12">
              <a:extLst>
                <a:ext uri="{FF2B5EF4-FFF2-40B4-BE49-F238E27FC236}">
                  <a16:creationId xmlns:a16="http://schemas.microsoft.com/office/drawing/2014/main" id="{C5BEE349-F284-44BA-882A-F9727E7E6661}"/>
                </a:ext>
              </a:extLst>
            </p:cNvPr>
            <p:cNvSpPr/>
            <p:nvPr/>
          </p:nvSpPr>
          <p:spPr>
            <a:xfrm>
              <a:off x="3198285" y="21158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0" name="Oval 19">
              <a:extLst>
                <a:ext uri="{FF2B5EF4-FFF2-40B4-BE49-F238E27FC236}">
                  <a16:creationId xmlns:a16="http://schemas.microsoft.com/office/drawing/2014/main" id="{B67CB129-7DBE-4E52-80D6-102D423B7304}"/>
                </a:ext>
              </a:extLst>
            </p:cNvPr>
            <p:cNvSpPr/>
            <p:nvPr/>
          </p:nvSpPr>
          <p:spPr>
            <a:xfrm>
              <a:off x="3198285" y="2963178"/>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1" name="Oval 20">
              <a:extLst>
                <a:ext uri="{FF2B5EF4-FFF2-40B4-BE49-F238E27FC236}">
                  <a16:creationId xmlns:a16="http://schemas.microsoft.com/office/drawing/2014/main" id="{CE6F6CBA-C31A-4B17-9029-26E9DF8E2C52}"/>
                </a:ext>
              </a:extLst>
            </p:cNvPr>
            <p:cNvSpPr/>
            <p:nvPr/>
          </p:nvSpPr>
          <p:spPr>
            <a:xfrm>
              <a:off x="6536942" y="21158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2" name="Oval 21">
              <a:extLst>
                <a:ext uri="{FF2B5EF4-FFF2-40B4-BE49-F238E27FC236}">
                  <a16:creationId xmlns:a16="http://schemas.microsoft.com/office/drawing/2014/main" id="{0FABD7A7-1618-45F6-8AA9-D208C0A99D65}"/>
                </a:ext>
              </a:extLst>
            </p:cNvPr>
            <p:cNvSpPr/>
            <p:nvPr/>
          </p:nvSpPr>
          <p:spPr>
            <a:xfrm>
              <a:off x="6536942" y="2963178"/>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3" name="Oval 22">
              <a:extLst>
                <a:ext uri="{FF2B5EF4-FFF2-40B4-BE49-F238E27FC236}">
                  <a16:creationId xmlns:a16="http://schemas.microsoft.com/office/drawing/2014/main" id="{0F468974-FE23-41EE-8625-6CA4F0CBC73B}"/>
                </a:ext>
              </a:extLst>
            </p:cNvPr>
            <p:cNvSpPr/>
            <p:nvPr/>
          </p:nvSpPr>
          <p:spPr>
            <a:xfrm>
              <a:off x="4867177" y="1729320"/>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4" name="Oval 23">
              <a:extLst>
                <a:ext uri="{FF2B5EF4-FFF2-40B4-BE49-F238E27FC236}">
                  <a16:creationId xmlns:a16="http://schemas.microsoft.com/office/drawing/2014/main" id="{796C89A7-0A82-4F5B-B382-9279E4D7F70F}"/>
                </a:ext>
              </a:extLst>
            </p:cNvPr>
            <p:cNvSpPr/>
            <p:nvPr/>
          </p:nvSpPr>
          <p:spPr>
            <a:xfrm>
              <a:off x="4867177" y="2518704"/>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5" name="Oval 24">
              <a:extLst>
                <a:ext uri="{FF2B5EF4-FFF2-40B4-BE49-F238E27FC236}">
                  <a16:creationId xmlns:a16="http://schemas.microsoft.com/office/drawing/2014/main" id="{488B6F85-4173-4DAD-BB63-950FB2366897}"/>
                </a:ext>
              </a:extLst>
            </p:cNvPr>
            <p:cNvSpPr/>
            <p:nvPr/>
          </p:nvSpPr>
          <p:spPr>
            <a:xfrm>
              <a:off x="4867177" y="33080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cxnSp>
          <p:nvCxnSpPr>
            <p:cNvPr id="18" name="Straight Arrow Connector 17">
              <a:extLst>
                <a:ext uri="{FF2B5EF4-FFF2-40B4-BE49-F238E27FC236}">
                  <a16:creationId xmlns:a16="http://schemas.microsoft.com/office/drawing/2014/main" id="{63A934EF-877E-44CD-849B-209C07515BE9}"/>
                </a:ext>
              </a:extLst>
            </p:cNvPr>
            <p:cNvCxnSpPr>
              <a:cxnSpLocks/>
              <a:stCxn id="8194" idx="3"/>
              <a:endCxn id="13" idx="2"/>
            </p:cNvCxnSpPr>
            <p:nvPr/>
          </p:nvCxnSpPr>
          <p:spPr>
            <a:xfrm>
              <a:off x="1995282" y="2285064"/>
              <a:ext cx="1203003" cy="118857"/>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A0BFB3A-57AF-4E47-BCE4-D551D0EDAD86}"/>
                </a:ext>
              </a:extLst>
            </p:cNvPr>
            <p:cNvCxnSpPr>
              <a:cxnSpLocks/>
              <a:stCxn id="8196" idx="3"/>
            </p:cNvCxnSpPr>
            <p:nvPr/>
          </p:nvCxnSpPr>
          <p:spPr>
            <a:xfrm flipV="1">
              <a:off x="1996945" y="3276611"/>
              <a:ext cx="1201339" cy="333362"/>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8911CDD-4143-4A5F-8C96-2E0084C81D31}"/>
                </a:ext>
              </a:extLst>
            </p:cNvPr>
            <p:cNvCxnSpPr/>
            <p:nvPr/>
          </p:nvCxnSpPr>
          <p:spPr>
            <a:xfrm>
              <a:off x="7113006" y="2393255"/>
              <a:ext cx="478391" cy="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AA5E9D3-F98E-4F86-929B-06D097A21567}"/>
                </a:ext>
              </a:extLst>
            </p:cNvPr>
            <p:cNvCxnSpPr/>
            <p:nvPr/>
          </p:nvCxnSpPr>
          <p:spPr>
            <a:xfrm>
              <a:off x="7113006" y="3308089"/>
              <a:ext cx="478391" cy="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8276BBE-B23A-4A4F-A6E9-8B880DEB8700}"/>
                </a:ext>
              </a:extLst>
            </p:cNvPr>
            <p:cNvCxnSpPr>
              <a:cxnSpLocks/>
              <a:stCxn id="13" idx="6"/>
              <a:endCxn id="23" idx="2"/>
            </p:cNvCxnSpPr>
            <p:nvPr/>
          </p:nvCxnSpPr>
          <p:spPr>
            <a:xfrm flipV="1">
              <a:off x="3774349" y="2017352"/>
              <a:ext cx="1092828" cy="386569"/>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7E053A5-4C3F-46ED-B58B-277BA32BE513}"/>
                </a:ext>
              </a:extLst>
            </p:cNvPr>
            <p:cNvCxnSpPr>
              <a:cxnSpLocks/>
              <a:stCxn id="13" idx="6"/>
              <a:endCxn id="24" idx="2"/>
            </p:cNvCxnSpPr>
            <p:nvPr/>
          </p:nvCxnSpPr>
          <p:spPr>
            <a:xfrm>
              <a:off x="3774349" y="2403921"/>
              <a:ext cx="1092828" cy="402815"/>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A6B327-A6B5-4AB3-BD11-F7C79B41F30C}"/>
                </a:ext>
              </a:extLst>
            </p:cNvPr>
            <p:cNvCxnSpPr>
              <a:cxnSpLocks/>
              <a:stCxn id="13" idx="6"/>
              <a:endCxn id="25" idx="2"/>
            </p:cNvCxnSpPr>
            <p:nvPr/>
          </p:nvCxnSpPr>
          <p:spPr>
            <a:xfrm>
              <a:off x="3774349" y="2403921"/>
              <a:ext cx="1092828" cy="119220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C656C1D-D0C0-4C42-BE34-9DE1E461EC08}"/>
                </a:ext>
              </a:extLst>
            </p:cNvPr>
            <p:cNvCxnSpPr>
              <a:cxnSpLocks/>
              <a:stCxn id="20" idx="6"/>
            </p:cNvCxnSpPr>
            <p:nvPr/>
          </p:nvCxnSpPr>
          <p:spPr>
            <a:xfrm flipV="1">
              <a:off x="3774349" y="2087666"/>
              <a:ext cx="1092828" cy="116354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D1262C1-B2CF-43A2-A139-A2266E8D482E}"/>
                </a:ext>
              </a:extLst>
            </p:cNvPr>
            <p:cNvCxnSpPr>
              <a:cxnSpLocks/>
              <a:stCxn id="20" idx="6"/>
              <a:endCxn id="24" idx="2"/>
            </p:cNvCxnSpPr>
            <p:nvPr/>
          </p:nvCxnSpPr>
          <p:spPr>
            <a:xfrm flipV="1">
              <a:off x="3774349" y="2806736"/>
              <a:ext cx="1092828" cy="44447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F498E5F-98F1-4CB4-8F3D-9463A459CA4E}"/>
                </a:ext>
              </a:extLst>
            </p:cNvPr>
            <p:cNvCxnSpPr>
              <a:cxnSpLocks/>
              <a:stCxn id="20" idx="6"/>
              <a:endCxn id="25" idx="2"/>
            </p:cNvCxnSpPr>
            <p:nvPr/>
          </p:nvCxnSpPr>
          <p:spPr>
            <a:xfrm>
              <a:off x="3774349" y="3251210"/>
              <a:ext cx="1092828" cy="344911"/>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021A225-0B5E-4F17-A25D-1DD95E85A8BD}"/>
                </a:ext>
              </a:extLst>
            </p:cNvPr>
            <p:cNvCxnSpPr>
              <a:cxnSpLocks/>
              <a:endCxn id="21" idx="2"/>
            </p:cNvCxnSpPr>
            <p:nvPr/>
          </p:nvCxnSpPr>
          <p:spPr>
            <a:xfrm>
              <a:off x="5452841" y="1933087"/>
              <a:ext cx="1084101" cy="47083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65ACFE3-DFBE-411A-A3CD-98CD93BB6825}"/>
                </a:ext>
              </a:extLst>
            </p:cNvPr>
            <p:cNvCxnSpPr>
              <a:cxnSpLocks/>
              <a:stCxn id="23" idx="6"/>
              <a:endCxn id="22" idx="2"/>
            </p:cNvCxnSpPr>
            <p:nvPr/>
          </p:nvCxnSpPr>
          <p:spPr>
            <a:xfrm>
              <a:off x="5443241" y="2017352"/>
              <a:ext cx="1093701" cy="1233858"/>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735152A2-CF87-4848-B409-CE9D10F9B55F}"/>
                </a:ext>
              </a:extLst>
            </p:cNvPr>
            <p:cNvCxnSpPr>
              <a:cxnSpLocks/>
              <a:stCxn id="24" idx="6"/>
              <a:endCxn id="21" idx="2"/>
            </p:cNvCxnSpPr>
            <p:nvPr/>
          </p:nvCxnSpPr>
          <p:spPr>
            <a:xfrm flipV="1">
              <a:off x="5443241" y="2403921"/>
              <a:ext cx="1093701" cy="402815"/>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FA291F3-B9E9-40F9-999B-358A1E8478B2}"/>
                </a:ext>
              </a:extLst>
            </p:cNvPr>
            <p:cNvCxnSpPr>
              <a:cxnSpLocks/>
              <a:stCxn id="24" idx="6"/>
              <a:endCxn id="22" idx="2"/>
            </p:cNvCxnSpPr>
            <p:nvPr/>
          </p:nvCxnSpPr>
          <p:spPr>
            <a:xfrm>
              <a:off x="5443241" y="2806736"/>
              <a:ext cx="1093701" cy="44447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99C4AE71-F4EB-4C28-B451-962A504CD33D}"/>
                </a:ext>
              </a:extLst>
            </p:cNvPr>
            <p:cNvCxnSpPr>
              <a:cxnSpLocks/>
              <a:stCxn id="25" idx="6"/>
              <a:endCxn id="21" idx="2"/>
            </p:cNvCxnSpPr>
            <p:nvPr/>
          </p:nvCxnSpPr>
          <p:spPr>
            <a:xfrm flipV="1">
              <a:off x="5443241" y="2403921"/>
              <a:ext cx="1093701" cy="119220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7953A39C-4E3E-411E-A301-FCEE1BFFE157}"/>
                </a:ext>
              </a:extLst>
            </p:cNvPr>
            <p:cNvCxnSpPr>
              <a:cxnSpLocks/>
              <a:stCxn id="25" idx="6"/>
              <a:endCxn id="22" idx="2"/>
            </p:cNvCxnSpPr>
            <p:nvPr/>
          </p:nvCxnSpPr>
          <p:spPr>
            <a:xfrm flipV="1">
              <a:off x="5443241" y="3251210"/>
              <a:ext cx="1093701" cy="344911"/>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F6AA471F-79D4-48C5-9846-F86A84325788}"/>
                </a:ext>
              </a:extLst>
            </p:cNvPr>
            <p:cNvSpPr txBox="1"/>
            <p:nvPr/>
          </p:nvSpPr>
          <p:spPr>
            <a:xfrm>
              <a:off x="7671693" y="2210636"/>
              <a:ext cx="626614" cy="315423"/>
            </a:xfrm>
            <a:prstGeom prst="rect">
              <a:avLst/>
            </a:prstGeom>
            <a:noFill/>
          </p:spPr>
          <p:txBody>
            <a:bodyPr wrap="none" rtlCol="0">
              <a:spAutoFit/>
            </a:bodyPr>
            <a:lstStyle/>
            <a:p>
              <a:pPr algn="ctr"/>
              <a:r>
                <a:rPr lang="en-US" sz="2133" b="1" dirty="0">
                  <a:solidFill>
                    <a:schemeClr val="tx1">
                      <a:lumMod val="75000"/>
                      <a:lumOff val="25000"/>
                    </a:schemeClr>
                  </a:solidFill>
                  <a:latin typeface="Helvetica Light"/>
                  <a:cs typeface="Helvetica Light"/>
                </a:rPr>
                <a:t>Good</a:t>
              </a:r>
              <a:endParaRPr lang="nl-BE" sz="2133" b="1" dirty="0">
                <a:solidFill>
                  <a:schemeClr val="tx1">
                    <a:lumMod val="75000"/>
                    <a:lumOff val="25000"/>
                  </a:schemeClr>
                </a:solidFill>
                <a:latin typeface="Helvetica Light"/>
                <a:cs typeface="Helvetica Light"/>
              </a:endParaRPr>
            </a:p>
          </p:txBody>
        </p:sp>
        <p:sp>
          <p:nvSpPr>
            <p:cNvPr id="71" name="TextBox 70">
              <a:extLst>
                <a:ext uri="{FF2B5EF4-FFF2-40B4-BE49-F238E27FC236}">
                  <a16:creationId xmlns:a16="http://schemas.microsoft.com/office/drawing/2014/main" id="{0E467A80-03A0-4C7C-956A-277D8EDB6CCE}"/>
                </a:ext>
              </a:extLst>
            </p:cNvPr>
            <p:cNvSpPr txBox="1"/>
            <p:nvPr/>
          </p:nvSpPr>
          <p:spPr>
            <a:xfrm>
              <a:off x="7672294" y="3138786"/>
              <a:ext cx="490760" cy="315423"/>
            </a:xfrm>
            <a:prstGeom prst="rect">
              <a:avLst/>
            </a:prstGeom>
            <a:noFill/>
          </p:spPr>
          <p:txBody>
            <a:bodyPr wrap="none" rtlCol="0">
              <a:spAutoFit/>
            </a:bodyPr>
            <a:lstStyle/>
            <a:p>
              <a:pPr algn="ctr"/>
              <a:r>
                <a:rPr lang="en-US" sz="2133" b="1" dirty="0">
                  <a:solidFill>
                    <a:schemeClr val="tx1">
                      <a:lumMod val="75000"/>
                      <a:lumOff val="25000"/>
                    </a:schemeClr>
                  </a:solidFill>
                  <a:latin typeface="Helvetica Light"/>
                  <a:cs typeface="Helvetica Light"/>
                </a:rPr>
                <a:t>Bad</a:t>
              </a:r>
              <a:endParaRPr lang="nl-BE" sz="2133" b="1" dirty="0">
                <a:solidFill>
                  <a:schemeClr val="tx1">
                    <a:lumMod val="75000"/>
                    <a:lumOff val="25000"/>
                  </a:schemeClr>
                </a:solidFill>
                <a:latin typeface="Helvetica Light"/>
                <a:cs typeface="Helvetica Light"/>
              </a:endParaRPr>
            </a:p>
          </p:txBody>
        </p:sp>
        <p:sp>
          <p:nvSpPr>
            <p:cNvPr id="68" name="TextBox 67">
              <a:extLst>
                <a:ext uri="{FF2B5EF4-FFF2-40B4-BE49-F238E27FC236}">
                  <a16:creationId xmlns:a16="http://schemas.microsoft.com/office/drawing/2014/main" id="{310592C3-3EC6-4FE4-BE38-4280F8B2E5F5}"/>
                </a:ext>
              </a:extLst>
            </p:cNvPr>
            <p:cNvSpPr txBox="1"/>
            <p:nvPr/>
          </p:nvSpPr>
          <p:spPr>
            <a:xfrm>
              <a:off x="692274" y="1194141"/>
              <a:ext cx="1432941" cy="315423"/>
            </a:xfrm>
            <a:prstGeom prst="rect">
              <a:avLst/>
            </a:prstGeom>
            <a:noFill/>
          </p:spPr>
          <p:txBody>
            <a:bodyPr wrap="none" rtlCol="0">
              <a:spAutoFit/>
            </a:bodyPr>
            <a:lstStyle/>
            <a:p>
              <a:pPr algn="ctr"/>
              <a:r>
                <a:rPr lang="en-US" sz="2133" u="sng" dirty="0">
                  <a:solidFill>
                    <a:schemeClr val="tx1">
                      <a:lumMod val="75000"/>
                      <a:lumOff val="25000"/>
                    </a:schemeClr>
                  </a:solidFill>
                  <a:latin typeface="Helvetica Light"/>
                  <a:cs typeface="Helvetica Light"/>
                </a:rPr>
                <a:t>Input Variables</a:t>
              </a:r>
              <a:endParaRPr lang="nl-BE" sz="2133" u="sng" dirty="0">
                <a:solidFill>
                  <a:schemeClr val="tx1">
                    <a:lumMod val="75000"/>
                    <a:lumOff val="25000"/>
                  </a:schemeClr>
                </a:solidFill>
                <a:latin typeface="Helvetica Light"/>
                <a:cs typeface="Helvetica Light"/>
              </a:endParaRPr>
            </a:p>
          </p:txBody>
        </p:sp>
        <p:sp>
          <p:nvSpPr>
            <p:cNvPr id="73" name="TextBox 72">
              <a:extLst>
                <a:ext uri="{FF2B5EF4-FFF2-40B4-BE49-F238E27FC236}">
                  <a16:creationId xmlns:a16="http://schemas.microsoft.com/office/drawing/2014/main" id="{D52A4020-EEA1-4158-B81A-A81695777CE0}"/>
                </a:ext>
              </a:extLst>
            </p:cNvPr>
            <p:cNvSpPr txBox="1"/>
            <p:nvPr/>
          </p:nvSpPr>
          <p:spPr>
            <a:xfrm>
              <a:off x="7319136" y="1194141"/>
              <a:ext cx="1286170" cy="315423"/>
            </a:xfrm>
            <a:prstGeom prst="rect">
              <a:avLst/>
            </a:prstGeom>
            <a:noFill/>
          </p:spPr>
          <p:txBody>
            <a:bodyPr wrap="none" rtlCol="0">
              <a:spAutoFit/>
            </a:bodyPr>
            <a:lstStyle/>
            <a:p>
              <a:pPr algn="ctr"/>
              <a:r>
                <a:rPr lang="en-US" sz="2133" u="sng" dirty="0">
                  <a:solidFill>
                    <a:schemeClr val="tx1">
                      <a:lumMod val="75000"/>
                      <a:lumOff val="25000"/>
                    </a:schemeClr>
                  </a:solidFill>
                  <a:latin typeface="Helvetica Light"/>
                  <a:cs typeface="Helvetica Light"/>
                </a:rPr>
                <a:t>Color Quality</a:t>
              </a:r>
              <a:endParaRPr lang="nl-BE" sz="2133" u="sng" dirty="0">
                <a:solidFill>
                  <a:schemeClr val="tx1">
                    <a:lumMod val="75000"/>
                    <a:lumOff val="25000"/>
                  </a:schemeClr>
                </a:solidFill>
                <a:latin typeface="Helvetica Light"/>
                <a:cs typeface="Helvetica Light"/>
              </a:endParaRPr>
            </a:p>
          </p:txBody>
        </p:sp>
        <p:cxnSp>
          <p:nvCxnSpPr>
            <p:cNvPr id="72" name="Straight Arrow Connector 71">
              <a:extLst>
                <a:ext uri="{FF2B5EF4-FFF2-40B4-BE49-F238E27FC236}">
                  <a16:creationId xmlns:a16="http://schemas.microsoft.com/office/drawing/2014/main" id="{14F0DF3C-527D-47B0-9FE7-7CC389F860B2}"/>
                </a:ext>
              </a:extLst>
            </p:cNvPr>
            <p:cNvCxnSpPr>
              <a:cxnSpLocks/>
            </p:cNvCxnSpPr>
            <p:nvPr/>
          </p:nvCxnSpPr>
          <p:spPr>
            <a:xfrm>
              <a:off x="823872" y="4587974"/>
              <a:ext cx="6767525" cy="0"/>
            </a:xfrm>
            <a:prstGeom prst="straightConnector1">
              <a:avLst/>
            </a:prstGeom>
            <a:ln w="57150">
              <a:prstDash val="sysDash"/>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F9FBE641-4E27-4F18-B56B-3A15C0650524}"/>
                </a:ext>
              </a:extLst>
            </p:cNvPr>
            <p:cNvSpPr txBox="1"/>
            <p:nvPr/>
          </p:nvSpPr>
          <p:spPr>
            <a:xfrm>
              <a:off x="3865282" y="4703813"/>
              <a:ext cx="1165607" cy="377075"/>
            </a:xfrm>
            <a:prstGeom prst="rect">
              <a:avLst/>
            </a:prstGeom>
            <a:noFill/>
          </p:spPr>
          <p:txBody>
            <a:bodyPr wrap="none" rtlCol="0">
              <a:spAutoFit/>
            </a:bodyPr>
            <a:lstStyle/>
            <a:p>
              <a:pPr algn="ctr"/>
              <a:r>
                <a:rPr lang="en-US" sz="2667" b="1" dirty="0">
                  <a:solidFill>
                    <a:schemeClr val="accent1"/>
                  </a:solidFill>
                  <a:latin typeface="Helvetica Light"/>
                  <a:cs typeface="Helvetica Light"/>
                </a:rPr>
                <a:t>PREDICT</a:t>
              </a:r>
              <a:endParaRPr lang="nl-BE" sz="2667" b="1" dirty="0">
                <a:solidFill>
                  <a:schemeClr val="accent1"/>
                </a:solidFill>
                <a:latin typeface="Helvetica Light"/>
                <a:cs typeface="Helvetica Light"/>
              </a:endParaRPr>
            </a:p>
          </p:txBody>
        </p:sp>
      </p:grpSp>
    </p:spTree>
    <p:extLst>
      <p:ext uri="{BB962C8B-B14F-4D97-AF65-F5344CB8AC3E}">
        <p14:creationId xmlns:p14="http://schemas.microsoft.com/office/powerpoint/2010/main" val="8233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12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7051" y="844551"/>
            <a:ext cx="11137900" cy="472016"/>
          </a:xfrm>
        </p:spPr>
        <p:txBody>
          <a:bodyPr/>
          <a:lstStyle/>
          <a:p>
            <a:r>
              <a:rPr lang="en-US" dirty="0"/>
              <a:t>How to optimize quality?</a:t>
            </a:r>
            <a:endParaRPr lang="nl-BE" dirty="0"/>
          </a:p>
        </p:txBody>
      </p:sp>
      <p:pic>
        <p:nvPicPr>
          <p:cNvPr id="8194" name="Picture 2" descr="Image result for materials">
            <a:extLst>
              <a:ext uri="{FF2B5EF4-FFF2-40B4-BE49-F238E27FC236}">
                <a16:creationId xmlns:a16="http://schemas.microsoft.com/office/drawing/2014/main" id="{D33AD57D-8075-4D10-9D74-1F8E20777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59"/>
          <a:stretch/>
        </p:blipFill>
        <p:spPr bwMode="auto">
          <a:xfrm>
            <a:off x="1096280" y="2322694"/>
            <a:ext cx="1564097" cy="14481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etpoints">
            <a:extLst>
              <a:ext uri="{FF2B5EF4-FFF2-40B4-BE49-F238E27FC236}">
                <a16:creationId xmlns:a16="http://schemas.microsoft.com/office/drawing/2014/main" id="{A3EB7105-11D5-4790-8D2C-6E47B129A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74" t="8327" r="22347" b="8967"/>
          <a:stretch/>
        </p:blipFill>
        <p:spPr bwMode="auto">
          <a:xfrm>
            <a:off x="1098497" y="4089239"/>
            <a:ext cx="1564097" cy="1448116"/>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41B1353C-D976-426F-BCBB-CF3DACD1BE00}"/>
              </a:ext>
            </a:extLst>
          </p:cNvPr>
          <p:cNvGrpSpPr/>
          <p:nvPr/>
        </p:nvGrpSpPr>
        <p:grpSpPr>
          <a:xfrm>
            <a:off x="923033" y="1592189"/>
            <a:ext cx="10550709" cy="4221797"/>
            <a:chOff x="692274" y="1194141"/>
            <a:chExt cx="7913032" cy="3166348"/>
          </a:xfrm>
        </p:grpSpPr>
        <p:grpSp>
          <p:nvGrpSpPr>
            <p:cNvPr id="10" name="Group 9">
              <a:extLst>
                <a:ext uri="{FF2B5EF4-FFF2-40B4-BE49-F238E27FC236}">
                  <a16:creationId xmlns:a16="http://schemas.microsoft.com/office/drawing/2014/main" id="{898D3AD8-0CD0-4F55-B8F7-C120D26128EA}"/>
                </a:ext>
              </a:extLst>
            </p:cNvPr>
            <p:cNvGrpSpPr/>
            <p:nvPr/>
          </p:nvGrpSpPr>
          <p:grpSpPr>
            <a:xfrm>
              <a:off x="2991722" y="1465444"/>
              <a:ext cx="4765254" cy="2895045"/>
              <a:chOff x="2679177" y="1282397"/>
              <a:chExt cx="6431488" cy="3907336"/>
            </a:xfrm>
          </p:grpSpPr>
          <p:sp>
            <p:nvSpPr>
              <p:cNvPr id="9" name="Rectangle 8">
                <a:extLst>
                  <a:ext uri="{FF2B5EF4-FFF2-40B4-BE49-F238E27FC236}">
                    <a16:creationId xmlns:a16="http://schemas.microsoft.com/office/drawing/2014/main" id="{BBF3E2DE-25A3-4F68-A6F9-40E8C4879240}"/>
                  </a:ext>
                </a:extLst>
              </p:cNvPr>
              <p:cNvSpPr/>
              <p:nvPr/>
            </p:nvSpPr>
            <p:spPr>
              <a:xfrm>
                <a:off x="7382473" y="4475659"/>
                <a:ext cx="1728192" cy="6333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4" name="Rectangle 3">
                <a:extLst>
                  <a:ext uri="{FF2B5EF4-FFF2-40B4-BE49-F238E27FC236}">
                    <a16:creationId xmlns:a16="http://schemas.microsoft.com/office/drawing/2014/main" id="{1296FB18-6375-418D-BCCE-846B9D92CAAB}"/>
                  </a:ext>
                </a:extLst>
              </p:cNvPr>
              <p:cNvSpPr/>
              <p:nvPr/>
            </p:nvSpPr>
            <p:spPr>
              <a:xfrm>
                <a:off x="2771800" y="1748648"/>
                <a:ext cx="1190215" cy="2736304"/>
              </a:xfrm>
              <a:prstGeom prst="rect">
                <a:avLst/>
              </a:prstGeom>
              <a:solidFill>
                <a:srgbClr val="F1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8" name="Rectangle 7"/>
              <p:cNvSpPr/>
              <p:nvPr/>
            </p:nvSpPr>
            <p:spPr>
              <a:xfrm>
                <a:off x="6807363" y="4528953"/>
                <a:ext cx="122102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1" name="Rectangle 10">
                <a:extLst>
                  <a:ext uri="{FF2B5EF4-FFF2-40B4-BE49-F238E27FC236}">
                    <a16:creationId xmlns:a16="http://schemas.microsoft.com/office/drawing/2014/main" id="{50B3D4B0-F98A-4D41-B40E-CDB01E2DBC08}"/>
                  </a:ext>
                </a:extLst>
              </p:cNvPr>
              <p:cNvSpPr/>
              <p:nvPr/>
            </p:nvSpPr>
            <p:spPr>
              <a:xfrm>
                <a:off x="5004048" y="1282397"/>
                <a:ext cx="1190215" cy="3456384"/>
              </a:xfrm>
              <a:prstGeom prst="rect">
                <a:avLst/>
              </a:prstGeom>
              <a:solidFill>
                <a:srgbClr val="BED0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12" name="Rectangle 11">
                <a:extLst>
                  <a:ext uri="{FF2B5EF4-FFF2-40B4-BE49-F238E27FC236}">
                    <a16:creationId xmlns:a16="http://schemas.microsoft.com/office/drawing/2014/main" id="{AA2FDAEC-00B1-46CD-92CF-03B93B795E0B}"/>
                  </a:ext>
                </a:extLst>
              </p:cNvPr>
              <p:cNvSpPr/>
              <p:nvPr/>
            </p:nvSpPr>
            <p:spPr>
              <a:xfrm>
                <a:off x="7236296" y="1748648"/>
                <a:ext cx="1190215" cy="2736304"/>
              </a:xfrm>
              <a:prstGeom prst="rect">
                <a:avLst/>
              </a:prstGeom>
              <a:solidFill>
                <a:srgbClr val="D0E8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6" name="TextBox 5">
                <a:extLst>
                  <a:ext uri="{FF2B5EF4-FFF2-40B4-BE49-F238E27FC236}">
                    <a16:creationId xmlns:a16="http://schemas.microsoft.com/office/drawing/2014/main" id="{E19BDE56-F1FA-4207-89C9-2F7E6F95A9C6}"/>
                  </a:ext>
                </a:extLst>
              </p:cNvPr>
              <p:cNvSpPr txBox="1"/>
              <p:nvPr/>
            </p:nvSpPr>
            <p:spPr>
              <a:xfrm>
                <a:off x="2679177" y="4519155"/>
                <a:ext cx="1414159" cy="425715"/>
              </a:xfrm>
              <a:prstGeom prst="rect">
                <a:avLst/>
              </a:prstGeom>
              <a:noFill/>
            </p:spPr>
            <p:txBody>
              <a:bodyPr wrap="none" rtlCol="0">
                <a:spAutoFit/>
              </a:bodyPr>
              <a:lstStyle/>
              <a:p>
                <a:pPr algn="ctr"/>
                <a:r>
                  <a:rPr lang="en-US" sz="2133" dirty="0">
                    <a:solidFill>
                      <a:srgbClr val="FF0000"/>
                    </a:solidFill>
                    <a:latin typeface="Helvetica Light"/>
                    <a:cs typeface="Helvetica Light"/>
                  </a:rPr>
                  <a:t>Input layer</a:t>
                </a:r>
                <a:endParaRPr lang="nl-BE" sz="2133" dirty="0">
                  <a:solidFill>
                    <a:srgbClr val="FF0000"/>
                  </a:solidFill>
                  <a:latin typeface="Helvetica Light"/>
                  <a:cs typeface="Helvetica Light"/>
                </a:endParaRPr>
              </a:p>
            </p:txBody>
          </p:sp>
          <p:sp>
            <p:nvSpPr>
              <p:cNvPr id="15" name="TextBox 14">
                <a:extLst>
                  <a:ext uri="{FF2B5EF4-FFF2-40B4-BE49-F238E27FC236}">
                    <a16:creationId xmlns:a16="http://schemas.microsoft.com/office/drawing/2014/main" id="{F030FAAA-C0F1-4782-A888-A2D57B57A5B7}"/>
                  </a:ext>
                </a:extLst>
              </p:cNvPr>
              <p:cNvSpPr txBox="1"/>
              <p:nvPr/>
            </p:nvSpPr>
            <p:spPr>
              <a:xfrm>
                <a:off x="4679460" y="4764018"/>
                <a:ext cx="1793856" cy="425715"/>
              </a:xfrm>
              <a:prstGeom prst="rect">
                <a:avLst/>
              </a:prstGeom>
              <a:noFill/>
            </p:spPr>
            <p:txBody>
              <a:bodyPr wrap="none" rtlCol="0">
                <a:spAutoFit/>
              </a:bodyPr>
              <a:lstStyle/>
              <a:p>
                <a:pPr algn="ctr"/>
                <a:r>
                  <a:rPr lang="en-US" sz="2133" dirty="0">
                    <a:solidFill>
                      <a:srgbClr val="002060"/>
                    </a:solidFill>
                    <a:latin typeface="Helvetica Light"/>
                    <a:cs typeface="Helvetica Light"/>
                  </a:rPr>
                  <a:t>Hidden layers</a:t>
                </a:r>
                <a:endParaRPr lang="nl-BE" sz="2133" dirty="0">
                  <a:solidFill>
                    <a:srgbClr val="002060"/>
                  </a:solidFill>
                  <a:latin typeface="Helvetica Light"/>
                  <a:cs typeface="Helvetica Light"/>
                </a:endParaRPr>
              </a:p>
            </p:txBody>
          </p:sp>
          <p:sp>
            <p:nvSpPr>
              <p:cNvPr id="16" name="TextBox 15">
                <a:extLst>
                  <a:ext uri="{FF2B5EF4-FFF2-40B4-BE49-F238E27FC236}">
                    <a16:creationId xmlns:a16="http://schemas.microsoft.com/office/drawing/2014/main" id="{4C73D90A-98FB-4D61-A1D1-FD83AA89A786}"/>
                  </a:ext>
                </a:extLst>
              </p:cNvPr>
              <p:cNvSpPr txBox="1"/>
              <p:nvPr/>
            </p:nvSpPr>
            <p:spPr>
              <a:xfrm>
                <a:off x="7009930" y="4516854"/>
                <a:ext cx="1642950" cy="425715"/>
              </a:xfrm>
              <a:prstGeom prst="rect">
                <a:avLst/>
              </a:prstGeom>
              <a:noFill/>
            </p:spPr>
            <p:txBody>
              <a:bodyPr wrap="none" rtlCol="0">
                <a:spAutoFit/>
              </a:bodyPr>
              <a:lstStyle/>
              <a:p>
                <a:pPr algn="ctr"/>
                <a:r>
                  <a:rPr lang="en-US" sz="2133" dirty="0">
                    <a:solidFill>
                      <a:srgbClr val="00B050"/>
                    </a:solidFill>
                    <a:latin typeface="Helvetica Light"/>
                    <a:cs typeface="Helvetica Light"/>
                  </a:rPr>
                  <a:t>Output layer</a:t>
                </a:r>
                <a:endParaRPr lang="nl-BE" sz="2133" dirty="0">
                  <a:solidFill>
                    <a:srgbClr val="00B050"/>
                  </a:solidFill>
                  <a:latin typeface="Helvetica Light"/>
                  <a:cs typeface="Helvetica Light"/>
                </a:endParaRPr>
              </a:p>
            </p:txBody>
          </p:sp>
        </p:grpSp>
        <p:sp>
          <p:nvSpPr>
            <p:cNvPr id="13" name="Oval 12">
              <a:extLst>
                <a:ext uri="{FF2B5EF4-FFF2-40B4-BE49-F238E27FC236}">
                  <a16:creationId xmlns:a16="http://schemas.microsoft.com/office/drawing/2014/main" id="{C5BEE349-F284-44BA-882A-F9727E7E6661}"/>
                </a:ext>
              </a:extLst>
            </p:cNvPr>
            <p:cNvSpPr/>
            <p:nvPr/>
          </p:nvSpPr>
          <p:spPr>
            <a:xfrm>
              <a:off x="3198285" y="21158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0" name="Oval 19">
              <a:extLst>
                <a:ext uri="{FF2B5EF4-FFF2-40B4-BE49-F238E27FC236}">
                  <a16:creationId xmlns:a16="http://schemas.microsoft.com/office/drawing/2014/main" id="{B67CB129-7DBE-4E52-80D6-102D423B7304}"/>
                </a:ext>
              </a:extLst>
            </p:cNvPr>
            <p:cNvSpPr/>
            <p:nvPr/>
          </p:nvSpPr>
          <p:spPr>
            <a:xfrm>
              <a:off x="3198285" y="2963178"/>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1" name="Oval 20">
              <a:extLst>
                <a:ext uri="{FF2B5EF4-FFF2-40B4-BE49-F238E27FC236}">
                  <a16:creationId xmlns:a16="http://schemas.microsoft.com/office/drawing/2014/main" id="{CE6F6CBA-C31A-4B17-9029-26E9DF8E2C52}"/>
                </a:ext>
              </a:extLst>
            </p:cNvPr>
            <p:cNvSpPr/>
            <p:nvPr/>
          </p:nvSpPr>
          <p:spPr>
            <a:xfrm>
              <a:off x="6536942" y="21158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2" name="Oval 21">
              <a:extLst>
                <a:ext uri="{FF2B5EF4-FFF2-40B4-BE49-F238E27FC236}">
                  <a16:creationId xmlns:a16="http://schemas.microsoft.com/office/drawing/2014/main" id="{0FABD7A7-1618-45F6-8AA9-D208C0A99D65}"/>
                </a:ext>
              </a:extLst>
            </p:cNvPr>
            <p:cNvSpPr/>
            <p:nvPr/>
          </p:nvSpPr>
          <p:spPr>
            <a:xfrm>
              <a:off x="6536942" y="2963178"/>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3" name="Oval 22">
              <a:extLst>
                <a:ext uri="{FF2B5EF4-FFF2-40B4-BE49-F238E27FC236}">
                  <a16:creationId xmlns:a16="http://schemas.microsoft.com/office/drawing/2014/main" id="{0F468974-FE23-41EE-8625-6CA4F0CBC73B}"/>
                </a:ext>
              </a:extLst>
            </p:cNvPr>
            <p:cNvSpPr/>
            <p:nvPr/>
          </p:nvSpPr>
          <p:spPr>
            <a:xfrm>
              <a:off x="4867177" y="1729320"/>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4" name="Oval 23">
              <a:extLst>
                <a:ext uri="{FF2B5EF4-FFF2-40B4-BE49-F238E27FC236}">
                  <a16:creationId xmlns:a16="http://schemas.microsoft.com/office/drawing/2014/main" id="{796C89A7-0A82-4F5B-B382-9279E4D7F70F}"/>
                </a:ext>
              </a:extLst>
            </p:cNvPr>
            <p:cNvSpPr/>
            <p:nvPr/>
          </p:nvSpPr>
          <p:spPr>
            <a:xfrm>
              <a:off x="4867177" y="2518704"/>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5" name="Oval 24">
              <a:extLst>
                <a:ext uri="{FF2B5EF4-FFF2-40B4-BE49-F238E27FC236}">
                  <a16:creationId xmlns:a16="http://schemas.microsoft.com/office/drawing/2014/main" id="{488B6F85-4173-4DAD-BB63-950FB2366897}"/>
                </a:ext>
              </a:extLst>
            </p:cNvPr>
            <p:cNvSpPr/>
            <p:nvPr/>
          </p:nvSpPr>
          <p:spPr>
            <a:xfrm>
              <a:off x="4867177" y="3308089"/>
              <a:ext cx="576064" cy="576064"/>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cxnSp>
          <p:nvCxnSpPr>
            <p:cNvPr id="18" name="Straight Arrow Connector 17">
              <a:extLst>
                <a:ext uri="{FF2B5EF4-FFF2-40B4-BE49-F238E27FC236}">
                  <a16:creationId xmlns:a16="http://schemas.microsoft.com/office/drawing/2014/main" id="{63A934EF-877E-44CD-849B-209C07515BE9}"/>
                </a:ext>
              </a:extLst>
            </p:cNvPr>
            <p:cNvCxnSpPr>
              <a:cxnSpLocks/>
              <a:stCxn id="8194" idx="3"/>
              <a:endCxn id="13" idx="2"/>
            </p:cNvCxnSpPr>
            <p:nvPr/>
          </p:nvCxnSpPr>
          <p:spPr>
            <a:xfrm>
              <a:off x="1995282" y="2285064"/>
              <a:ext cx="1203003" cy="118857"/>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A0BFB3A-57AF-4E47-BCE4-D551D0EDAD86}"/>
                </a:ext>
              </a:extLst>
            </p:cNvPr>
            <p:cNvCxnSpPr>
              <a:cxnSpLocks/>
              <a:stCxn id="8196" idx="3"/>
            </p:cNvCxnSpPr>
            <p:nvPr/>
          </p:nvCxnSpPr>
          <p:spPr>
            <a:xfrm flipV="1">
              <a:off x="1996945" y="3276611"/>
              <a:ext cx="1201339" cy="333362"/>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8911CDD-4143-4A5F-8C96-2E0084C81D31}"/>
                </a:ext>
              </a:extLst>
            </p:cNvPr>
            <p:cNvCxnSpPr/>
            <p:nvPr/>
          </p:nvCxnSpPr>
          <p:spPr>
            <a:xfrm>
              <a:off x="7113006" y="2393255"/>
              <a:ext cx="478391" cy="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AA5E9D3-F98E-4F86-929B-06D097A21567}"/>
                </a:ext>
              </a:extLst>
            </p:cNvPr>
            <p:cNvCxnSpPr/>
            <p:nvPr/>
          </p:nvCxnSpPr>
          <p:spPr>
            <a:xfrm>
              <a:off x="7113006" y="3308089"/>
              <a:ext cx="478391" cy="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8276BBE-B23A-4A4F-A6E9-8B880DEB8700}"/>
                </a:ext>
              </a:extLst>
            </p:cNvPr>
            <p:cNvCxnSpPr>
              <a:cxnSpLocks/>
              <a:stCxn id="13" idx="6"/>
              <a:endCxn id="23" idx="2"/>
            </p:cNvCxnSpPr>
            <p:nvPr/>
          </p:nvCxnSpPr>
          <p:spPr>
            <a:xfrm flipV="1">
              <a:off x="3774349" y="2017352"/>
              <a:ext cx="1092828" cy="386569"/>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7E053A5-4C3F-46ED-B58B-277BA32BE513}"/>
                </a:ext>
              </a:extLst>
            </p:cNvPr>
            <p:cNvCxnSpPr>
              <a:cxnSpLocks/>
              <a:stCxn id="13" idx="6"/>
              <a:endCxn id="24" idx="2"/>
            </p:cNvCxnSpPr>
            <p:nvPr/>
          </p:nvCxnSpPr>
          <p:spPr>
            <a:xfrm>
              <a:off x="3774349" y="2403921"/>
              <a:ext cx="1092828" cy="402815"/>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A6B327-A6B5-4AB3-BD11-F7C79B41F30C}"/>
                </a:ext>
              </a:extLst>
            </p:cNvPr>
            <p:cNvCxnSpPr>
              <a:cxnSpLocks/>
              <a:stCxn id="13" idx="6"/>
              <a:endCxn id="25" idx="2"/>
            </p:cNvCxnSpPr>
            <p:nvPr/>
          </p:nvCxnSpPr>
          <p:spPr>
            <a:xfrm>
              <a:off x="3774349" y="2403921"/>
              <a:ext cx="1092828" cy="119220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C656C1D-D0C0-4C42-BE34-9DE1E461EC08}"/>
                </a:ext>
              </a:extLst>
            </p:cNvPr>
            <p:cNvCxnSpPr>
              <a:cxnSpLocks/>
              <a:stCxn id="20" idx="6"/>
            </p:cNvCxnSpPr>
            <p:nvPr/>
          </p:nvCxnSpPr>
          <p:spPr>
            <a:xfrm flipV="1">
              <a:off x="3774349" y="2087666"/>
              <a:ext cx="1092828" cy="116354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D1262C1-B2CF-43A2-A139-A2266E8D482E}"/>
                </a:ext>
              </a:extLst>
            </p:cNvPr>
            <p:cNvCxnSpPr>
              <a:cxnSpLocks/>
              <a:stCxn id="20" idx="6"/>
              <a:endCxn id="24" idx="2"/>
            </p:cNvCxnSpPr>
            <p:nvPr/>
          </p:nvCxnSpPr>
          <p:spPr>
            <a:xfrm flipV="1">
              <a:off x="3774349" y="2806736"/>
              <a:ext cx="1092828" cy="44447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F498E5F-98F1-4CB4-8F3D-9463A459CA4E}"/>
                </a:ext>
              </a:extLst>
            </p:cNvPr>
            <p:cNvCxnSpPr>
              <a:cxnSpLocks/>
              <a:stCxn id="20" idx="6"/>
              <a:endCxn id="25" idx="2"/>
            </p:cNvCxnSpPr>
            <p:nvPr/>
          </p:nvCxnSpPr>
          <p:spPr>
            <a:xfrm>
              <a:off x="3774349" y="3251210"/>
              <a:ext cx="1092828" cy="344911"/>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021A225-0B5E-4F17-A25D-1DD95E85A8BD}"/>
                </a:ext>
              </a:extLst>
            </p:cNvPr>
            <p:cNvCxnSpPr>
              <a:cxnSpLocks/>
              <a:endCxn id="21" idx="2"/>
            </p:cNvCxnSpPr>
            <p:nvPr/>
          </p:nvCxnSpPr>
          <p:spPr>
            <a:xfrm>
              <a:off x="5452841" y="1933087"/>
              <a:ext cx="1084101" cy="47083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65ACFE3-DFBE-411A-A3CD-98CD93BB6825}"/>
                </a:ext>
              </a:extLst>
            </p:cNvPr>
            <p:cNvCxnSpPr>
              <a:cxnSpLocks/>
              <a:stCxn id="23" idx="6"/>
              <a:endCxn id="22" idx="2"/>
            </p:cNvCxnSpPr>
            <p:nvPr/>
          </p:nvCxnSpPr>
          <p:spPr>
            <a:xfrm>
              <a:off x="5443241" y="2017352"/>
              <a:ext cx="1093701" cy="1233858"/>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735152A2-CF87-4848-B409-CE9D10F9B55F}"/>
                </a:ext>
              </a:extLst>
            </p:cNvPr>
            <p:cNvCxnSpPr>
              <a:cxnSpLocks/>
              <a:stCxn id="24" idx="6"/>
              <a:endCxn id="21" idx="2"/>
            </p:cNvCxnSpPr>
            <p:nvPr/>
          </p:nvCxnSpPr>
          <p:spPr>
            <a:xfrm flipV="1">
              <a:off x="5443241" y="2403921"/>
              <a:ext cx="1093701" cy="402815"/>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FA291F3-B9E9-40F9-999B-358A1E8478B2}"/>
                </a:ext>
              </a:extLst>
            </p:cNvPr>
            <p:cNvCxnSpPr>
              <a:cxnSpLocks/>
              <a:stCxn id="24" idx="6"/>
              <a:endCxn id="22" idx="2"/>
            </p:cNvCxnSpPr>
            <p:nvPr/>
          </p:nvCxnSpPr>
          <p:spPr>
            <a:xfrm>
              <a:off x="5443241" y="2806736"/>
              <a:ext cx="1093701" cy="444474"/>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99C4AE71-F4EB-4C28-B451-962A504CD33D}"/>
                </a:ext>
              </a:extLst>
            </p:cNvPr>
            <p:cNvCxnSpPr>
              <a:cxnSpLocks/>
              <a:stCxn id="25" idx="6"/>
              <a:endCxn id="21" idx="2"/>
            </p:cNvCxnSpPr>
            <p:nvPr/>
          </p:nvCxnSpPr>
          <p:spPr>
            <a:xfrm flipV="1">
              <a:off x="5443241" y="2403921"/>
              <a:ext cx="1093701" cy="1192200"/>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7953A39C-4E3E-411E-A301-FCEE1BFFE157}"/>
                </a:ext>
              </a:extLst>
            </p:cNvPr>
            <p:cNvCxnSpPr>
              <a:cxnSpLocks/>
              <a:stCxn id="25" idx="6"/>
              <a:endCxn id="22" idx="2"/>
            </p:cNvCxnSpPr>
            <p:nvPr/>
          </p:nvCxnSpPr>
          <p:spPr>
            <a:xfrm flipV="1">
              <a:off x="5443241" y="3251210"/>
              <a:ext cx="1093701" cy="344911"/>
            </a:xfrm>
            <a:prstGeom prst="straightConnector1">
              <a:avLst/>
            </a:prstGeom>
            <a:ln w="381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F6AA471F-79D4-48C5-9846-F86A84325788}"/>
                </a:ext>
              </a:extLst>
            </p:cNvPr>
            <p:cNvSpPr txBox="1"/>
            <p:nvPr/>
          </p:nvSpPr>
          <p:spPr>
            <a:xfrm>
              <a:off x="7671693" y="2210636"/>
              <a:ext cx="626614" cy="315423"/>
            </a:xfrm>
            <a:prstGeom prst="rect">
              <a:avLst/>
            </a:prstGeom>
            <a:noFill/>
          </p:spPr>
          <p:txBody>
            <a:bodyPr wrap="none" rtlCol="0">
              <a:spAutoFit/>
            </a:bodyPr>
            <a:lstStyle/>
            <a:p>
              <a:pPr algn="ctr"/>
              <a:r>
                <a:rPr lang="en-US" sz="2133" b="1" dirty="0">
                  <a:solidFill>
                    <a:schemeClr val="tx1">
                      <a:lumMod val="75000"/>
                      <a:lumOff val="25000"/>
                    </a:schemeClr>
                  </a:solidFill>
                  <a:latin typeface="Helvetica Light"/>
                  <a:cs typeface="Helvetica Light"/>
                </a:rPr>
                <a:t>Good</a:t>
              </a:r>
              <a:endParaRPr lang="nl-BE" sz="2133" b="1" dirty="0">
                <a:solidFill>
                  <a:schemeClr val="tx1">
                    <a:lumMod val="75000"/>
                    <a:lumOff val="25000"/>
                  </a:schemeClr>
                </a:solidFill>
                <a:latin typeface="Helvetica Light"/>
                <a:cs typeface="Helvetica Light"/>
              </a:endParaRPr>
            </a:p>
          </p:txBody>
        </p:sp>
        <p:sp>
          <p:nvSpPr>
            <p:cNvPr id="71" name="TextBox 70">
              <a:extLst>
                <a:ext uri="{FF2B5EF4-FFF2-40B4-BE49-F238E27FC236}">
                  <a16:creationId xmlns:a16="http://schemas.microsoft.com/office/drawing/2014/main" id="{0E467A80-03A0-4C7C-956A-277D8EDB6CCE}"/>
                </a:ext>
              </a:extLst>
            </p:cNvPr>
            <p:cNvSpPr txBox="1"/>
            <p:nvPr/>
          </p:nvSpPr>
          <p:spPr>
            <a:xfrm>
              <a:off x="7672294" y="3138786"/>
              <a:ext cx="490760" cy="315423"/>
            </a:xfrm>
            <a:prstGeom prst="rect">
              <a:avLst/>
            </a:prstGeom>
            <a:noFill/>
          </p:spPr>
          <p:txBody>
            <a:bodyPr wrap="none" rtlCol="0">
              <a:spAutoFit/>
            </a:bodyPr>
            <a:lstStyle/>
            <a:p>
              <a:pPr algn="ctr"/>
              <a:r>
                <a:rPr lang="en-US" sz="2133" b="1" dirty="0">
                  <a:solidFill>
                    <a:schemeClr val="tx1">
                      <a:lumMod val="75000"/>
                      <a:lumOff val="25000"/>
                    </a:schemeClr>
                  </a:solidFill>
                  <a:latin typeface="Helvetica Light"/>
                  <a:cs typeface="Helvetica Light"/>
                </a:rPr>
                <a:t>Bad</a:t>
              </a:r>
              <a:endParaRPr lang="nl-BE" sz="2133" b="1" dirty="0">
                <a:solidFill>
                  <a:schemeClr val="tx1">
                    <a:lumMod val="75000"/>
                    <a:lumOff val="25000"/>
                  </a:schemeClr>
                </a:solidFill>
                <a:latin typeface="Helvetica Light"/>
                <a:cs typeface="Helvetica Light"/>
              </a:endParaRPr>
            </a:p>
          </p:txBody>
        </p:sp>
        <p:sp>
          <p:nvSpPr>
            <p:cNvPr id="68" name="TextBox 67">
              <a:extLst>
                <a:ext uri="{FF2B5EF4-FFF2-40B4-BE49-F238E27FC236}">
                  <a16:creationId xmlns:a16="http://schemas.microsoft.com/office/drawing/2014/main" id="{310592C3-3EC6-4FE4-BE38-4280F8B2E5F5}"/>
                </a:ext>
              </a:extLst>
            </p:cNvPr>
            <p:cNvSpPr txBox="1"/>
            <p:nvPr/>
          </p:nvSpPr>
          <p:spPr>
            <a:xfrm>
              <a:off x="692274" y="1194141"/>
              <a:ext cx="1432941" cy="315423"/>
            </a:xfrm>
            <a:prstGeom prst="rect">
              <a:avLst/>
            </a:prstGeom>
            <a:noFill/>
          </p:spPr>
          <p:txBody>
            <a:bodyPr wrap="none" rtlCol="0">
              <a:spAutoFit/>
            </a:bodyPr>
            <a:lstStyle/>
            <a:p>
              <a:pPr algn="ctr"/>
              <a:r>
                <a:rPr lang="en-US" sz="2133" u="sng" dirty="0">
                  <a:solidFill>
                    <a:schemeClr val="tx1">
                      <a:lumMod val="75000"/>
                      <a:lumOff val="25000"/>
                    </a:schemeClr>
                  </a:solidFill>
                  <a:latin typeface="Helvetica Light"/>
                  <a:cs typeface="Helvetica Light"/>
                </a:rPr>
                <a:t>Input Variables</a:t>
              </a:r>
              <a:endParaRPr lang="nl-BE" sz="2133" u="sng" dirty="0">
                <a:solidFill>
                  <a:schemeClr val="tx1">
                    <a:lumMod val="75000"/>
                    <a:lumOff val="25000"/>
                  </a:schemeClr>
                </a:solidFill>
                <a:latin typeface="Helvetica Light"/>
                <a:cs typeface="Helvetica Light"/>
              </a:endParaRPr>
            </a:p>
          </p:txBody>
        </p:sp>
        <p:sp>
          <p:nvSpPr>
            <p:cNvPr id="73" name="TextBox 72">
              <a:extLst>
                <a:ext uri="{FF2B5EF4-FFF2-40B4-BE49-F238E27FC236}">
                  <a16:creationId xmlns:a16="http://schemas.microsoft.com/office/drawing/2014/main" id="{D52A4020-EEA1-4158-B81A-A81695777CE0}"/>
                </a:ext>
              </a:extLst>
            </p:cNvPr>
            <p:cNvSpPr txBox="1"/>
            <p:nvPr/>
          </p:nvSpPr>
          <p:spPr>
            <a:xfrm>
              <a:off x="7319136" y="1194141"/>
              <a:ext cx="1286170" cy="315423"/>
            </a:xfrm>
            <a:prstGeom prst="rect">
              <a:avLst/>
            </a:prstGeom>
            <a:noFill/>
          </p:spPr>
          <p:txBody>
            <a:bodyPr wrap="none" rtlCol="0">
              <a:spAutoFit/>
            </a:bodyPr>
            <a:lstStyle/>
            <a:p>
              <a:pPr algn="ctr"/>
              <a:r>
                <a:rPr lang="en-US" sz="2133" u="sng" dirty="0">
                  <a:solidFill>
                    <a:schemeClr val="tx1">
                      <a:lumMod val="75000"/>
                      <a:lumOff val="25000"/>
                    </a:schemeClr>
                  </a:solidFill>
                  <a:latin typeface="Helvetica Light"/>
                  <a:cs typeface="Helvetica Light"/>
                </a:rPr>
                <a:t>Color Quality</a:t>
              </a:r>
              <a:endParaRPr lang="nl-BE" sz="2133" u="sng" dirty="0">
                <a:solidFill>
                  <a:schemeClr val="tx1">
                    <a:lumMod val="75000"/>
                    <a:lumOff val="25000"/>
                  </a:schemeClr>
                </a:solidFill>
                <a:latin typeface="Helvetica Light"/>
                <a:cs typeface="Helvetica Light"/>
              </a:endParaRPr>
            </a:p>
          </p:txBody>
        </p:sp>
      </p:grpSp>
      <p:grpSp>
        <p:nvGrpSpPr>
          <p:cNvPr id="7" name="Group 6">
            <a:extLst>
              <a:ext uri="{FF2B5EF4-FFF2-40B4-BE49-F238E27FC236}">
                <a16:creationId xmlns:a16="http://schemas.microsoft.com/office/drawing/2014/main" id="{C13DB5D4-3FF6-4BFB-A3C5-9A0BA50D0773}"/>
              </a:ext>
            </a:extLst>
          </p:cNvPr>
          <p:cNvGrpSpPr/>
          <p:nvPr/>
        </p:nvGrpSpPr>
        <p:grpSpPr>
          <a:xfrm>
            <a:off x="1098497" y="2577449"/>
            <a:ext cx="9023367" cy="4197067"/>
            <a:chOff x="823872" y="1933087"/>
            <a:chExt cx="6767525" cy="3147800"/>
          </a:xfrm>
        </p:grpSpPr>
        <p:grpSp>
          <p:nvGrpSpPr>
            <p:cNvPr id="5" name="Group 4">
              <a:extLst>
                <a:ext uri="{FF2B5EF4-FFF2-40B4-BE49-F238E27FC236}">
                  <a16:creationId xmlns:a16="http://schemas.microsoft.com/office/drawing/2014/main" id="{2F4BC553-87EF-466A-8269-8F8C0B4439C0}"/>
                </a:ext>
              </a:extLst>
            </p:cNvPr>
            <p:cNvGrpSpPr/>
            <p:nvPr/>
          </p:nvGrpSpPr>
          <p:grpSpPr>
            <a:xfrm>
              <a:off x="823872" y="4587974"/>
              <a:ext cx="6767525" cy="492913"/>
              <a:chOff x="823872" y="4587974"/>
              <a:chExt cx="6767525" cy="492913"/>
            </a:xfrm>
          </p:grpSpPr>
          <p:cxnSp>
            <p:nvCxnSpPr>
              <p:cNvPr id="72" name="Straight Arrow Connector 71">
                <a:extLst>
                  <a:ext uri="{FF2B5EF4-FFF2-40B4-BE49-F238E27FC236}">
                    <a16:creationId xmlns:a16="http://schemas.microsoft.com/office/drawing/2014/main" id="{14F0DF3C-527D-47B0-9FE7-7CC389F860B2}"/>
                  </a:ext>
                </a:extLst>
              </p:cNvPr>
              <p:cNvCxnSpPr>
                <a:cxnSpLocks/>
              </p:cNvCxnSpPr>
              <p:nvPr/>
            </p:nvCxnSpPr>
            <p:spPr>
              <a:xfrm>
                <a:off x="823872" y="4587974"/>
                <a:ext cx="6767525" cy="0"/>
              </a:xfrm>
              <a:prstGeom prst="straightConnector1">
                <a:avLst/>
              </a:prstGeom>
              <a:ln w="57150">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F9FBE641-4E27-4F18-B56B-3A15C0650524}"/>
                  </a:ext>
                </a:extLst>
              </p:cNvPr>
              <p:cNvSpPr txBox="1"/>
              <p:nvPr/>
            </p:nvSpPr>
            <p:spPr>
              <a:xfrm>
                <a:off x="3879349" y="4703813"/>
                <a:ext cx="1137475" cy="377074"/>
              </a:xfrm>
              <a:prstGeom prst="rect">
                <a:avLst/>
              </a:prstGeom>
              <a:noFill/>
            </p:spPr>
            <p:txBody>
              <a:bodyPr wrap="none" rtlCol="0">
                <a:spAutoFit/>
              </a:bodyPr>
              <a:lstStyle/>
              <a:p>
                <a:pPr algn="ctr"/>
                <a:r>
                  <a:rPr lang="en-US" sz="2667" b="1" dirty="0">
                    <a:solidFill>
                      <a:schemeClr val="accent1"/>
                    </a:solidFill>
                    <a:latin typeface="Helvetica Light"/>
                    <a:cs typeface="Helvetica Light"/>
                  </a:rPr>
                  <a:t>EXPLAIN</a:t>
                </a:r>
                <a:endParaRPr lang="nl-BE" sz="2667" b="1" dirty="0">
                  <a:solidFill>
                    <a:schemeClr val="accent1"/>
                  </a:solidFill>
                  <a:latin typeface="Helvetica Light"/>
                  <a:cs typeface="Helvetica Light"/>
                </a:endParaRPr>
              </a:p>
            </p:txBody>
          </p:sp>
        </p:grpSp>
        <p:cxnSp>
          <p:nvCxnSpPr>
            <p:cNvPr id="46" name="Straight Arrow Connector 45">
              <a:extLst>
                <a:ext uri="{FF2B5EF4-FFF2-40B4-BE49-F238E27FC236}">
                  <a16:creationId xmlns:a16="http://schemas.microsoft.com/office/drawing/2014/main" id="{F2CE0115-D047-4110-BF8E-31244431CB0C}"/>
                </a:ext>
              </a:extLst>
            </p:cNvPr>
            <p:cNvCxnSpPr>
              <a:cxnSpLocks/>
            </p:cNvCxnSpPr>
            <p:nvPr/>
          </p:nvCxnSpPr>
          <p:spPr>
            <a:xfrm>
              <a:off x="1995282" y="2285064"/>
              <a:ext cx="1203003" cy="1188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D517D3E-53D5-4AA5-9915-97A713C9E64B}"/>
                </a:ext>
              </a:extLst>
            </p:cNvPr>
            <p:cNvCxnSpPr>
              <a:cxnSpLocks/>
            </p:cNvCxnSpPr>
            <p:nvPr/>
          </p:nvCxnSpPr>
          <p:spPr>
            <a:xfrm flipV="1">
              <a:off x="1996945" y="3276611"/>
              <a:ext cx="1201339" cy="33336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7DDAB790-0AB2-4EAE-A67F-53C2C4EB91EA}"/>
                </a:ext>
              </a:extLst>
            </p:cNvPr>
            <p:cNvCxnSpPr/>
            <p:nvPr/>
          </p:nvCxnSpPr>
          <p:spPr>
            <a:xfrm>
              <a:off x="7113006" y="2393255"/>
              <a:ext cx="47839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A35718D-D268-4558-A14D-1F348F44E946}"/>
                </a:ext>
              </a:extLst>
            </p:cNvPr>
            <p:cNvCxnSpPr>
              <a:cxnSpLocks/>
            </p:cNvCxnSpPr>
            <p:nvPr/>
          </p:nvCxnSpPr>
          <p:spPr>
            <a:xfrm flipV="1">
              <a:off x="3774349" y="2017352"/>
              <a:ext cx="1092828" cy="3865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25654DC-C907-49FB-B1D2-C1AE2DD98546}"/>
                </a:ext>
              </a:extLst>
            </p:cNvPr>
            <p:cNvCxnSpPr>
              <a:cxnSpLocks/>
            </p:cNvCxnSpPr>
            <p:nvPr/>
          </p:nvCxnSpPr>
          <p:spPr>
            <a:xfrm>
              <a:off x="3774349" y="2403921"/>
              <a:ext cx="1092828" cy="40281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6C11166-7C16-4BF7-9320-A3B3994431FB}"/>
                </a:ext>
              </a:extLst>
            </p:cNvPr>
            <p:cNvCxnSpPr>
              <a:cxnSpLocks/>
            </p:cNvCxnSpPr>
            <p:nvPr/>
          </p:nvCxnSpPr>
          <p:spPr>
            <a:xfrm>
              <a:off x="3774349" y="2403921"/>
              <a:ext cx="1092828" cy="11922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1261982D-7437-4D6D-9AB7-750FE27ED8C2}"/>
                </a:ext>
              </a:extLst>
            </p:cNvPr>
            <p:cNvCxnSpPr>
              <a:cxnSpLocks/>
            </p:cNvCxnSpPr>
            <p:nvPr/>
          </p:nvCxnSpPr>
          <p:spPr>
            <a:xfrm flipV="1">
              <a:off x="3774349" y="2087666"/>
              <a:ext cx="1092828" cy="116354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4592D5D-D837-468F-A1F7-697235ACE914}"/>
                </a:ext>
              </a:extLst>
            </p:cNvPr>
            <p:cNvCxnSpPr>
              <a:cxnSpLocks/>
            </p:cNvCxnSpPr>
            <p:nvPr/>
          </p:nvCxnSpPr>
          <p:spPr>
            <a:xfrm flipV="1">
              <a:off x="3774349" y="2806736"/>
              <a:ext cx="1092828" cy="44447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B6FF30F-C678-4DA0-BFDC-021298823527}"/>
                </a:ext>
              </a:extLst>
            </p:cNvPr>
            <p:cNvCxnSpPr>
              <a:cxnSpLocks/>
            </p:cNvCxnSpPr>
            <p:nvPr/>
          </p:nvCxnSpPr>
          <p:spPr>
            <a:xfrm>
              <a:off x="3774349" y="3251210"/>
              <a:ext cx="1092828" cy="34491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EBFF211-C417-4A58-9A68-924A91487624}"/>
                </a:ext>
              </a:extLst>
            </p:cNvPr>
            <p:cNvCxnSpPr>
              <a:cxnSpLocks/>
            </p:cNvCxnSpPr>
            <p:nvPr/>
          </p:nvCxnSpPr>
          <p:spPr>
            <a:xfrm>
              <a:off x="5452841" y="1933087"/>
              <a:ext cx="1084101" cy="47083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1D726917-C509-4805-BE4F-2C9798B27758}"/>
                </a:ext>
              </a:extLst>
            </p:cNvPr>
            <p:cNvCxnSpPr>
              <a:cxnSpLocks/>
            </p:cNvCxnSpPr>
            <p:nvPr/>
          </p:nvCxnSpPr>
          <p:spPr>
            <a:xfrm flipV="1">
              <a:off x="5443241" y="2403921"/>
              <a:ext cx="1093701" cy="40281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75B4AB2D-5546-4EDC-B306-98243DED0F76}"/>
                </a:ext>
              </a:extLst>
            </p:cNvPr>
            <p:cNvCxnSpPr>
              <a:cxnSpLocks/>
            </p:cNvCxnSpPr>
            <p:nvPr/>
          </p:nvCxnSpPr>
          <p:spPr>
            <a:xfrm flipV="1">
              <a:off x="5443241" y="2403921"/>
              <a:ext cx="1093701" cy="11922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276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Prediction</a:t>
            </a:r>
            <a:endParaRPr lang="nl-BE" dirty="0"/>
          </a:p>
        </p:txBody>
      </p:sp>
      <p:pic>
        <p:nvPicPr>
          <p:cNvPr id="31" name="Picture 30"/>
          <p:cNvPicPr>
            <a:picLocks noChangeAspect="1"/>
          </p:cNvPicPr>
          <p:nvPr/>
        </p:nvPicPr>
        <p:blipFill rotWithShape="1">
          <a:blip r:embed="rId3"/>
          <a:srcRect l="2591" t="23477" r="7648" b="4757"/>
          <a:stretch/>
        </p:blipFill>
        <p:spPr>
          <a:xfrm>
            <a:off x="239350" y="2084815"/>
            <a:ext cx="11713301" cy="4726420"/>
          </a:xfrm>
          <a:prstGeom prst="rect">
            <a:avLst/>
          </a:prstGeom>
        </p:spPr>
      </p:pic>
      <p:sp>
        <p:nvSpPr>
          <p:cNvPr id="34" name="Rectangle 33"/>
          <p:cNvSpPr/>
          <p:nvPr/>
        </p:nvSpPr>
        <p:spPr>
          <a:xfrm>
            <a:off x="12540859" y="1902291"/>
            <a:ext cx="11521280" cy="451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32" name="Picture 31"/>
          <p:cNvPicPr>
            <a:picLocks noChangeAspect="1"/>
          </p:cNvPicPr>
          <p:nvPr/>
        </p:nvPicPr>
        <p:blipFill rotWithShape="1">
          <a:blip r:embed="rId4">
            <a:clrChange>
              <a:clrFrom>
                <a:srgbClr val="FFFFFF"/>
              </a:clrFrom>
              <a:clrTo>
                <a:srgbClr val="FFFFFF">
                  <a:alpha val="0"/>
                </a:srgbClr>
              </a:clrTo>
            </a:clrChange>
          </a:blip>
          <a:srcRect l="2984" t="23477" r="7649" b="4757"/>
          <a:stretch/>
        </p:blipFill>
        <p:spPr>
          <a:xfrm>
            <a:off x="290725" y="2084815"/>
            <a:ext cx="11661927" cy="4726420"/>
          </a:xfrm>
          <a:prstGeom prst="rect">
            <a:avLst/>
          </a:prstGeom>
        </p:spPr>
      </p:pic>
      <p:sp>
        <p:nvSpPr>
          <p:cNvPr id="35" name="Rectangle 34"/>
          <p:cNvSpPr/>
          <p:nvPr/>
        </p:nvSpPr>
        <p:spPr>
          <a:xfrm>
            <a:off x="12604147" y="1902291"/>
            <a:ext cx="11521280" cy="451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36" name="Rectangle 35"/>
          <p:cNvSpPr/>
          <p:nvPr/>
        </p:nvSpPr>
        <p:spPr>
          <a:xfrm>
            <a:off x="3383757" y="1641091"/>
            <a:ext cx="4890762" cy="420564"/>
          </a:xfrm>
          <a:prstGeom prst="rect">
            <a:avLst/>
          </a:prstGeom>
        </p:spPr>
        <p:txBody>
          <a:bodyPr wrap="none">
            <a:spAutoFit/>
          </a:bodyPr>
          <a:lstStyle/>
          <a:p>
            <a:r>
              <a:rPr lang="en-US" sz="2133" dirty="0">
                <a:solidFill>
                  <a:srgbClr val="4D555B"/>
                </a:solidFill>
              </a:rPr>
              <a:t>Predict quality of color </a:t>
            </a:r>
            <a:r>
              <a:rPr lang="en-US" sz="2133" b="1" dirty="0">
                <a:solidFill>
                  <a:srgbClr val="4D555B"/>
                </a:solidFill>
              </a:rPr>
              <a:t>2 hours in advance</a:t>
            </a:r>
            <a:endParaRPr lang="nl-BE" sz="2133" dirty="0">
              <a:solidFill>
                <a:srgbClr val="4D555B"/>
              </a:solidFill>
            </a:endParaRPr>
          </a:p>
        </p:txBody>
      </p:sp>
      <p:pic>
        <p:nvPicPr>
          <p:cNvPr id="13" name="Picture 12"/>
          <p:cNvPicPr>
            <a:picLocks noChangeAspect="1"/>
          </p:cNvPicPr>
          <p:nvPr/>
        </p:nvPicPr>
        <p:blipFill>
          <a:blip r:embed="rId5"/>
          <a:stretch>
            <a:fillRect/>
          </a:stretch>
        </p:blipFill>
        <p:spPr>
          <a:xfrm>
            <a:off x="10554099" y="1892829"/>
            <a:ext cx="754120" cy="384043"/>
          </a:xfrm>
          <a:prstGeom prst="rect">
            <a:avLst/>
          </a:prstGeom>
        </p:spPr>
      </p:pic>
    </p:spTree>
    <p:extLst>
      <p:ext uri="{BB962C8B-B14F-4D97-AF65-F5344CB8AC3E}">
        <p14:creationId xmlns:p14="http://schemas.microsoft.com/office/powerpoint/2010/main" val="10520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98246 -0.04876 L -0.02847 -0.04444 " pathEditMode="relative" rAng="0" ptsTypes="AA">
                                      <p:cBhvr>
                                        <p:cTn id="6" dur="50000" fill="hold"/>
                                        <p:tgtEl>
                                          <p:spTgt spid="34"/>
                                        </p:tgtEl>
                                        <p:attrNameLst>
                                          <p:attrName>ppt_x</p:attrName>
                                          <p:attrName>ppt_y</p:attrName>
                                        </p:attrNameLst>
                                      </p:cBhvr>
                                      <p:rCtr x="47691" y="216"/>
                                    </p:animMotion>
                                  </p:childTnLst>
                                </p:cTn>
                              </p:par>
                              <p:par>
                                <p:cTn id="7" presetID="63" presetClass="path" presetSubtype="0" fill="hold" grpId="0" nodeType="withEffect">
                                  <p:stCondLst>
                                    <p:cond delay="0"/>
                                  </p:stCondLst>
                                  <p:childTnLst>
                                    <p:animMotion origin="layout" path="M -0.98247 -0.04876 L -0.02951 -0.04444 " pathEditMode="relative" rAng="0" ptsTypes="AA">
                                      <p:cBhvr>
                                        <p:cTn id="8" dur="50000" fill="hold"/>
                                        <p:tgtEl>
                                          <p:spTgt spid="35"/>
                                        </p:tgtEl>
                                        <p:attrNameLst>
                                          <p:attrName>ppt_x</p:attrName>
                                          <p:attrName>ppt_y</p:attrName>
                                        </p:attrNameLst>
                                      </p:cBhvr>
                                      <p:rCtr x="4763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0544" y="2424555"/>
            <a:ext cx="8319673" cy="3788755"/>
          </a:xfrm>
        </p:spPr>
        <p:txBody>
          <a:bodyPr/>
          <a:lstStyle/>
          <a:p>
            <a:r>
              <a:rPr lang="en-US" dirty="0"/>
              <a:t>AI4Growth</a:t>
            </a:r>
          </a:p>
          <a:p>
            <a:r>
              <a:rPr lang="en-US" dirty="0"/>
              <a:t>IoT &amp; Manufacturing</a:t>
            </a:r>
          </a:p>
          <a:p>
            <a:endParaRPr lang="en-US" dirty="0"/>
          </a:p>
          <a:p>
            <a:endParaRPr lang="en-US" sz="3200" b="0" dirty="0"/>
          </a:p>
          <a:p>
            <a:r>
              <a:rPr lang="en-US" sz="3200" b="0" dirty="0"/>
              <a:t>Quality Optimization &amp; </a:t>
            </a:r>
          </a:p>
          <a:p>
            <a:r>
              <a:rPr lang="en-US" sz="3200" b="0" dirty="0"/>
              <a:t>Predictive Maintenance</a:t>
            </a:r>
          </a:p>
          <a:p>
            <a:endParaRPr lang="en-US" sz="2933" dirty="0"/>
          </a:p>
          <a:p>
            <a:endParaRPr lang="en-US" sz="1467" dirty="0"/>
          </a:p>
        </p:txBody>
      </p:sp>
    </p:spTree>
    <p:extLst>
      <p:ext uri="{BB962C8B-B14F-4D97-AF65-F5344CB8AC3E}">
        <p14:creationId xmlns:p14="http://schemas.microsoft.com/office/powerpoint/2010/main" val="218423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Explanation</a:t>
            </a:r>
            <a:endParaRPr lang="nl-BE" dirty="0"/>
          </a:p>
        </p:txBody>
      </p:sp>
      <p:pic>
        <p:nvPicPr>
          <p:cNvPr id="9" name="Picture 8"/>
          <p:cNvPicPr>
            <a:picLocks noChangeAspect="1"/>
          </p:cNvPicPr>
          <p:nvPr/>
        </p:nvPicPr>
        <p:blipFill rotWithShape="1">
          <a:blip r:embed="rId3"/>
          <a:srcRect l="27870"/>
          <a:stretch/>
        </p:blipFill>
        <p:spPr>
          <a:xfrm>
            <a:off x="2255574" y="2948947"/>
            <a:ext cx="7968885" cy="3264363"/>
          </a:xfrm>
          <a:prstGeom prst="rect">
            <a:avLst/>
          </a:prstGeom>
        </p:spPr>
      </p:pic>
      <p:sp>
        <p:nvSpPr>
          <p:cNvPr id="11" name="Content Placeholder 3"/>
          <p:cNvSpPr>
            <a:spLocks noGrp="1"/>
          </p:cNvSpPr>
          <p:nvPr>
            <p:ph sz="quarter" idx="12"/>
          </p:nvPr>
        </p:nvSpPr>
        <p:spPr>
          <a:xfrm>
            <a:off x="527382" y="1668379"/>
            <a:ext cx="9409045" cy="4352909"/>
          </a:xfrm>
        </p:spPr>
        <p:txBody>
          <a:bodyPr>
            <a:normAutofit/>
          </a:bodyPr>
          <a:lstStyle/>
          <a:p>
            <a:pPr marL="0" indent="0">
              <a:buNone/>
            </a:pPr>
            <a:r>
              <a:rPr lang="en-US" dirty="0"/>
              <a:t>How should setpoints be adjusted to improve quality?</a:t>
            </a:r>
            <a:endParaRPr lang="en-US" sz="2400" dirty="0"/>
          </a:p>
        </p:txBody>
      </p:sp>
      <p:graphicFrame>
        <p:nvGraphicFramePr>
          <p:cNvPr id="3" name="Table 2">
            <a:extLst>
              <a:ext uri="{FF2B5EF4-FFF2-40B4-BE49-F238E27FC236}">
                <a16:creationId xmlns:a16="http://schemas.microsoft.com/office/drawing/2014/main" id="{AAD7FD80-D3E9-D54B-A3DA-9D9E8B179A80}"/>
              </a:ext>
            </a:extLst>
          </p:cNvPr>
          <p:cNvGraphicFramePr>
            <a:graphicFrameLocks noGrp="1"/>
          </p:cNvGraphicFramePr>
          <p:nvPr/>
        </p:nvGraphicFramePr>
        <p:xfrm>
          <a:off x="5776416" y="3332990"/>
          <a:ext cx="3583947" cy="2534409"/>
        </p:xfrm>
        <a:graphic>
          <a:graphicData uri="http://schemas.openxmlformats.org/drawingml/2006/table">
            <a:tbl>
              <a:tblPr bandRow="1">
                <a:tableStyleId>{5C22544A-7EE6-4342-B048-85BDC9FD1C3A}</a:tableStyleId>
              </a:tblPr>
              <a:tblGrid>
                <a:gridCol w="2976331">
                  <a:extLst>
                    <a:ext uri="{9D8B030D-6E8A-4147-A177-3AD203B41FA5}">
                      <a16:colId xmlns:a16="http://schemas.microsoft.com/office/drawing/2014/main" val="1981125192"/>
                    </a:ext>
                  </a:extLst>
                </a:gridCol>
                <a:gridCol w="607616">
                  <a:extLst>
                    <a:ext uri="{9D8B030D-6E8A-4147-A177-3AD203B41FA5}">
                      <a16:colId xmlns:a16="http://schemas.microsoft.com/office/drawing/2014/main" val="2845500591"/>
                    </a:ext>
                  </a:extLst>
                </a:gridCol>
              </a:tblGrid>
              <a:tr h="281601">
                <a:tc>
                  <a:txBody>
                    <a:bodyPr/>
                    <a:lstStyle/>
                    <a:p>
                      <a:r>
                        <a:rPr lang="en-US" sz="900" dirty="0"/>
                        <a:t>REDUN_011</a:t>
                      </a:r>
                    </a:p>
                  </a:txBody>
                  <a:tcPr marL="121920" marR="121920" marT="60960" marB="60960">
                    <a:solidFill>
                      <a:srgbClr val="F68008"/>
                    </a:solidFill>
                  </a:tcPr>
                </a:tc>
                <a:tc>
                  <a:txBody>
                    <a:bodyPr/>
                    <a:lstStyle/>
                    <a:p>
                      <a:r>
                        <a:rPr lang="en-US" sz="900" dirty="0"/>
                        <a:t>170</a:t>
                      </a:r>
                    </a:p>
                  </a:txBody>
                  <a:tcPr marL="121920" marR="121920" marT="60960" marB="60960">
                    <a:solidFill>
                      <a:srgbClr val="F68008"/>
                    </a:solidFill>
                  </a:tcPr>
                </a:tc>
                <a:extLst>
                  <a:ext uri="{0D108BD9-81ED-4DB2-BD59-A6C34878D82A}">
                    <a16:rowId xmlns:a16="http://schemas.microsoft.com/office/drawing/2014/main" val="2194107262"/>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REDUN_012</a:t>
                      </a:r>
                    </a:p>
                  </a:txBody>
                  <a:tcPr marL="121920" marR="121920" marT="60960" marB="60960">
                    <a:solidFill>
                      <a:srgbClr val="0070C0"/>
                    </a:solidFill>
                  </a:tcPr>
                </a:tc>
                <a:tc>
                  <a:txBody>
                    <a:bodyPr/>
                    <a:lstStyle/>
                    <a:p>
                      <a:r>
                        <a:rPr lang="en-US" sz="900" dirty="0"/>
                        <a:t>0</a:t>
                      </a:r>
                    </a:p>
                  </a:txBody>
                  <a:tcPr marL="121920" marR="121920" marT="60960" marB="60960">
                    <a:solidFill>
                      <a:srgbClr val="0070C0"/>
                    </a:solidFill>
                  </a:tcPr>
                </a:tc>
                <a:extLst>
                  <a:ext uri="{0D108BD9-81ED-4DB2-BD59-A6C34878D82A}">
                    <a16:rowId xmlns:a16="http://schemas.microsoft.com/office/drawing/2014/main" val="109861886"/>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REDUN_013</a:t>
                      </a:r>
                    </a:p>
                  </a:txBody>
                  <a:tcPr marL="121920" marR="121920" marT="60960" marB="60960">
                    <a:solidFill>
                      <a:srgbClr val="0070C0"/>
                    </a:solidFill>
                  </a:tcPr>
                </a:tc>
                <a:tc>
                  <a:txBody>
                    <a:bodyPr/>
                    <a:lstStyle/>
                    <a:p>
                      <a:r>
                        <a:rPr lang="en-US" sz="900" dirty="0"/>
                        <a:t>33</a:t>
                      </a:r>
                    </a:p>
                  </a:txBody>
                  <a:tcPr marL="121920" marR="121920" marT="60960" marB="60960">
                    <a:solidFill>
                      <a:srgbClr val="0070C0"/>
                    </a:solidFill>
                  </a:tcPr>
                </a:tc>
                <a:extLst>
                  <a:ext uri="{0D108BD9-81ED-4DB2-BD59-A6C34878D82A}">
                    <a16:rowId xmlns:a16="http://schemas.microsoft.com/office/drawing/2014/main" val="3339702882"/>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REDUN_014</a:t>
                      </a:r>
                    </a:p>
                  </a:txBody>
                  <a:tcPr marL="121920" marR="121920" marT="60960" marB="60960">
                    <a:solidFill>
                      <a:srgbClr val="0070C0"/>
                    </a:solidFill>
                  </a:tcPr>
                </a:tc>
                <a:tc>
                  <a:txBody>
                    <a:bodyPr/>
                    <a:lstStyle/>
                    <a:p>
                      <a:r>
                        <a:rPr lang="en-US" sz="900" dirty="0"/>
                        <a:t>0</a:t>
                      </a:r>
                    </a:p>
                  </a:txBody>
                  <a:tcPr marL="121920" marR="121920" marT="60960" marB="60960">
                    <a:solidFill>
                      <a:srgbClr val="0070C0"/>
                    </a:solidFill>
                  </a:tcPr>
                </a:tc>
                <a:extLst>
                  <a:ext uri="{0D108BD9-81ED-4DB2-BD59-A6C34878D82A}">
                    <a16:rowId xmlns:a16="http://schemas.microsoft.com/office/drawing/2014/main" val="3600502671"/>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REDUN_015</a:t>
                      </a:r>
                    </a:p>
                  </a:txBody>
                  <a:tcPr marL="121920" marR="121920" marT="60960" marB="60960">
                    <a:solidFill>
                      <a:srgbClr val="F68008"/>
                    </a:solidFill>
                  </a:tcPr>
                </a:tc>
                <a:tc>
                  <a:txBody>
                    <a:bodyPr/>
                    <a:lstStyle/>
                    <a:p>
                      <a:r>
                        <a:rPr lang="en-US" sz="900" dirty="0"/>
                        <a:t>289</a:t>
                      </a:r>
                    </a:p>
                  </a:txBody>
                  <a:tcPr marL="121920" marR="121920" marT="60960" marB="60960">
                    <a:solidFill>
                      <a:srgbClr val="F68008"/>
                    </a:solidFill>
                  </a:tcPr>
                </a:tc>
                <a:extLst>
                  <a:ext uri="{0D108BD9-81ED-4DB2-BD59-A6C34878D82A}">
                    <a16:rowId xmlns:a16="http://schemas.microsoft.com/office/drawing/2014/main" val="882844403"/>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REDUN_016</a:t>
                      </a:r>
                    </a:p>
                  </a:txBody>
                  <a:tcPr marL="121920" marR="121920" marT="60960" marB="60960">
                    <a:solidFill>
                      <a:srgbClr val="F68008"/>
                    </a:solidFill>
                  </a:tcPr>
                </a:tc>
                <a:tc>
                  <a:txBody>
                    <a:bodyPr/>
                    <a:lstStyle/>
                    <a:p>
                      <a:r>
                        <a:rPr lang="en-US" sz="900" dirty="0"/>
                        <a:t>90</a:t>
                      </a:r>
                    </a:p>
                  </a:txBody>
                  <a:tcPr marL="121920" marR="121920" marT="60960" marB="60960">
                    <a:solidFill>
                      <a:srgbClr val="F68008"/>
                    </a:solidFill>
                  </a:tcPr>
                </a:tc>
                <a:extLst>
                  <a:ext uri="{0D108BD9-81ED-4DB2-BD59-A6C34878D82A}">
                    <a16:rowId xmlns:a16="http://schemas.microsoft.com/office/drawing/2014/main" val="1291097099"/>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REDUN_017</a:t>
                      </a:r>
                    </a:p>
                  </a:txBody>
                  <a:tcPr marL="121920" marR="121920" marT="60960" marB="60960">
                    <a:solidFill>
                      <a:srgbClr val="F68008"/>
                    </a:solidFill>
                  </a:tcPr>
                </a:tc>
                <a:tc>
                  <a:txBody>
                    <a:bodyPr/>
                    <a:lstStyle/>
                    <a:p>
                      <a:r>
                        <a:rPr lang="en-US" sz="900" dirty="0"/>
                        <a:t>0</a:t>
                      </a:r>
                    </a:p>
                  </a:txBody>
                  <a:tcPr marL="121920" marR="121920" marT="60960" marB="60960">
                    <a:solidFill>
                      <a:srgbClr val="F68008"/>
                    </a:solidFill>
                  </a:tcPr>
                </a:tc>
                <a:extLst>
                  <a:ext uri="{0D108BD9-81ED-4DB2-BD59-A6C34878D82A}">
                    <a16:rowId xmlns:a16="http://schemas.microsoft.com/office/drawing/2014/main" val="3949056207"/>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REDUN_018</a:t>
                      </a:r>
                    </a:p>
                  </a:txBody>
                  <a:tcPr marL="121920" marR="121920" marT="60960" marB="60960">
                    <a:solidFill>
                      <a:srgbClr val="0070C0"/>
                    </a:solidFill>
                  </a:tcPr>
                </a:tc>
                <a:tc>
                  <a:txBody>
                    <a:bodyPr/>
                    <a:lstStyle/>
                    <a:p>
                      <a:r>
                        <a:rPr lang="en-US" sz="900" dirty="0"/>
                        <a:t>82</a:t>
                      </a:r>
                    </a:p>
                  </a:txBody>
                  <a:tcPr marL="121920" marR="121920" marT="60960" marB="60960">
                    <a:solidFill>
                      <a:srgbClr val="0070C0"/>
                    </a:solidFill>
                  </a:tcPr>
                </a:tc>
                <a:extLst>
                  <a:ext uri="{0D108BD9-81ED-4DB2-BD59-A6C34878D82A}">
                    <a16:rowId xmlns:a16="http://schemas.microsoft.com/office/drawing/2014/main" val="881919336"/>
                  </a:ext>
                </a:extLst>
              </a:tr>
              <a:tr h="281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REDUN_018</a:t>
                      </a:r>
                    </a:p>
                  </a:txBody>
                  <a:tcPr marL="121920" marR="121920" marT="60960" marB="60960">
                    <a:solidFill>
                      <a:srgbClr val="0070C0"/>
                    </a:solidFill>
                  </a:tcPr>
                </a:tc>
                <a:tc>
                  <a:txBody>
                    <a:bodyPr/>
                    <a:lstStyle/>
                    <a:p>
                      <a:r>
                        <a:rPr lang="en-US" sz="900" dirty="0"/>
                        <a:t>123</a:t>
                      </a:r>
                    </a:p>
                  </a:txBody>
                  <a:tcPr marL="121920" marR="121920" marT="60960" marB="60960">
                    <a:solidFill>
                      <a:srgbClr val="0070C0"/>
                    </a:solidFill>
                  </a:tcPr>
                </a:tc>
                <a:extLst>
                  <a:ext uri="{0D108BD9-81ED-4DB2-BD59-A6C34878D82A}">
                    <a16:rowId xmlns:a16="http://schemas.microsoft.com/office/drawing/2014/main" val="2913366973"/>
                  </a:ext>
                </a:extLst>
              </a:tr>
            </a:tbl>
          </a:graphicData>
        </a:graphic>
      </p:graphicFrame>
      <p:sp>
        <p:nvSpPr>
          <p:cNvPr id="6" name="Rectangle 5">
            <a:extLst>
              <a:ext uri="{FF2B5EF4-FFF2-40B4-BE49-F238E27FC236}">
                <a16:creationId xmlns:a16="http://schemas.microsoft.com/office/drawing/2014/main" id="{328DA673-2F0F-384D-9169-CFED44A508F8}"/>
              </a:ext>
            </a:extLst>
          </p:cNvPr>
          <p:cNvSpPr/>
          <p:nvPr/>
        </p:nvSpPr>
        <p:spPr>
          <a:xfrm>
            <a:off x="1898211" y="3460791"/>
            <a:ext cx="1920213" cy="1920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7BEA6DE-6E42-4740-8504-C0CAC3A8C43F}"/>
              </a:ext>
            </a:extLst>
          </p:cNvPr>
          <p:cNvSpPr/>
          <p:nvPr/>
        </p:nvSpPr>
        <p:spPr>
          <a:xfrm>
            <a:off x="2159563" y="3812603"/>
            <a:ext cx="1664411" cy="154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B0BB9AB7-666F-4543-B8BA-10AA9F5B573E}"/>
              </a:ext>
            </a:extLst>
          </p:cNvPr>
          <p:cNvSpPr/>
          <p:nvPr/>
        </p:nvSpPr>
        <p:spPr>
          <a:xfrm>
            <a:off x="2159563" y="4100635"/>
            <a:ext cx="1664411" cy="154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29328736-771A-5047-A275-8BA501772197}"/>
              </a:ext>
            </a:extLst>
          </p:cNvPr>
          <p:cNvSpPr/>
          <p:nvPr/>
        </p:nvSpPr>
        <p:spPr>
          <a:xfrm>
            <a:off x="2154013" y="5230194"/>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8AFA534-4626-2249-9B29-5BF1EF297876}"/>
              </a:ext>
            </a:extLst>
          </p:cNvPr>
          <p:cNvSpPr/>
          <p:nvPr/>
        </p:nvSpPr>
        <p:spPr>
          <a:xfrm>
            <a:off x="2159563" y="5556581"/>
            <a:ext cx="1664411" cy="1762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782B337-B5D1-1643-A3F6-DDEBF411540A}"/>
              </a:ext>
            </a:extLst>
          </p:cNvPr>
          <p:cNvSpPr/>
          <p:nvPr/>
        </p:nvSpPr>
        <p:spPr>
          <a:xfrm>
            <a:off x="3855525" y="4388667"/>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F1EA7C27-6CAA-6649-87AA-53517DCA6F61}"/>
              </a:ext>
            </a:extLst>
          </p:cNvPr>
          <p:cNvSpPr/>
          <p:nvPr/>
        </p:nvSpPr>
        <p:spPr>
          <a:xfrm>
            <a:off x="3858555" y="3163771"/>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C01C9B1F-0B72-5C48-82DB-0F83117AC081}"/>
              </a:ext>
            </a:extLst>
          </p:cNvPr>
          <p:cNvSpPr/>
          <p:nvPr/>
        </p:nvSpPr>
        <p:spPr>
          <a:xfrm>
            <a:off x="3855525" y="4676699"/>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05A7D249-64E5-864E-8244-53935EBA78C2}"/>
              </a:ext>
            </a:extLst>
          </p:cNvPr>
          <p:cNvSpPr/>
          <p:nvPr/>
        </p:nvSpPr>
        <p:spPr>
          <a:xfrm>
            <a:off x="3855525" y="4964731"/>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243CE86E-FB9D-3243-8930-65B54130BDD7}"/>
              </a:ext>
            </a:extLst>
          </p:cNvPr>
          <p:cNvSpPr/>
          <p:nvPr/>
        </p:nvSpPr>
        <p:spPr>
          <a:xfrm>
            <a:off x="3863805" y="5829047"/>
            <a:ext cx="1664411" cy="192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221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a:t>
            </a:r>
            <a:r>
              <a:rPr lang="en-US"/>
              <a:t>predict maintenance?</a:t>
            </a:r>
            <a:endParaRPr lang="nl-BE" dirty="0"/>
          </a:p>
        </p:txBody>
      </p:sp>
      <p:sp>
        <p:nvSpPr>
          <p:cNvPr id="4" name="Content Placeholder 3"/>
          <p:cNvSpPr>
            <a:spLocks noGrp="1"/>
          </p:cNvSpPr>
          <p:nvPr>
            <p:ph sz="quarter" idx="12"/>
          </p:nvPr>
        </p:nvSpPr>
        <p:spPr/>
        <p:txBody>
          <a:bodyPr>
            <a:normAutofit/>
          </a:bodyPr>
          <a:lstStyle/>
          <a:p>
            <a:r>
              <a:rPr lang="en-US" u="sng" dirty="0"/>
              <a:t>Objective</a:t>
            </a:r>
          </a:p>
          <a:p>
            <a:pPr lvl="1"/>
            <a:r>
              <a:rPr lang="en-US" b="1" dirty="0"/>
              <a:t>Predict value </a:t>
            </a:r>
            <a:r>
              <a:rPr lang="en-US" dirty="0"/>
              <a:t>of </a:t>
            </a:r>
            <a:r>
              <a:rPr lang="en-US" u="sng" dirty="0"/>
              <a:t>temperature sensor in kiln </a:t>
            </a:r>
            <a:r>
              <a:rPr lang="en-US" b="1" dirty="0"/>
              <a:t>4 hours in advance </a:t>
            </a:r>
            <a:r>
              <a:rPr lang="en-US" dirty="0"/>
              <a:t>to anticipate failure of production process</a:t>
            </a:r>
          </a:p>
          <a:p>
            <a:pPr lvl="2"/>
            <a:r>
              <a:rPr lang="en-US" dirty="0"/>
              <a:t>9% too low</a:t>
            </a:r>
          </a:p>
          <a:p>
            <a:pPr lvl="2"/>
            <a:r>
              <a:rPr lang="en-US" dirty="0"/>
              <a:t>1% too high</a:t>
            </a:r>
          </a:p>
          <a:p>
            <a:pPr marL="304792" lvl="1" indent="0">
              <a:buNone/>
            </a:pPr>
            <a:endParaRPr lang="en-US" b="1" dirty="0"/>
          </a:p>
        </p:txBody>
      </p:sp>
      <p:pic>
        <p:nvPicPr>
          <p:cNvPr id="6" name="Content Placeholder 7">
            <a:extLst>
              <a:ext uri="{FF2B5EF4-FFF2-40B4-BE49-F238E27FC236}">
                <a16:creationId xmlns:a16="http://schemas.microsoft.com/office/drawing/2014/main" id="{2F2E2686-4A44-48EF-B701-EE0B3BB0B07F}"/>
              </a:ext>
            </a:extLst>
          </p:cNvPr>
          <p:cNvPicPr>
            <a:picLocks noChangeAspect="1"/>
          </p:cNvPicPr>
          <p:nvPr/>
        </p:nvPicPr>
        <p:blipFill rotWithShape="1">
          <a:blip r:embed="rId3"/>
          <a:srcRect l="62965" t="63875" r="18892" b="3557"/>
          <a:stretch/>
        </p:blipFill>
        <p:spPr>
          <a:xfrm>
            <a:off x="4655840" y="3621021"/>
            <a:ext cx="2880320" cy="2880320"/>
          </a:xfrm>
          <a:prstGeom prst="rect">
            <a:avLst/>
          </a:prstGeom>
        </p:spPr>
      </p:pic>
    </p:spTree>
    <p:extLst>
      <p:ext uri="{BB962C8B-B14F-4D97-AF65-F5344CB8AC3E}">
        <p14:creationId xmlns:p14="http://schemas.microsoft.com/office/powerpoint/2010/main" val="264091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l="3545" t="10217" r="7487" b="5536"/>
          <a:stretch/>
        </p:blipFill>
        <p:spPr>
          <a:xfrm>
            <a:off x="196142" y="1215066"/>
            <a:ext cx="11756509" cy="5618527"/>
          </a:xfrm>
          <a:prstGeom prst="rect">
            <a:avLst/>
          </a:prstGeom>
        </p:spPr>
      </p:pic>
      <p:sp>
        <p:nvSpPr>
          <p:cNvPr id="19" name="Rectangle 18"/>
          <p:cNvSpPr/>
          <p:nvPr/>
        </p:nvSpPr>
        <p:spPr>
          <a:xfrm>
            <a:off x="12310888" y="1241764"/>
            <a:ext cx="11521280" cy="5514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17" name="Picture 16"/>
          <p:cNvPicPr>
            <a:picLocks noChangeAspect="1"/>
          </p:cNvPicPr>
          <p:nvPr/>
        </p:nvPicPr>
        <p:blipFill rotWithShape="1">
          <a:blip r:embed="rId4">
            <a:clrChange>
              <a:clrFrom>
                <a:srgbClr val="FFFFFF"/>
              </a:clrFrom>
              <a:clrTo>
                <a:srgbClr val="FFFFFF">
                  <a:alpha val="0"/>
                </a:srgbClr>
              </a:clrTo>
            </a:clrChange>
          </a:blip>
          <a:srcRect l="3151" t="10998" r="7481" b="6316"/>
          <a:stretch/>
        </p:blipFill>
        <p:spPr>
          <a:xfrm>
            <a:off x="144117" y="1267089"/>
            <a:ext cx="11809312" cy="5514480"/>
          </a:xfrm>
          <a:prstGeom prst="rect">
            <a:avLst/>
          </a:prstGeom>
        </p:spPr>
      </p:pic>
      <p:sp>
        <p:nvSpPr>
          <p:cNvPr id="3" name="Text Placeholder 2"/>
          <p:cNvSpPr>
            <a:spLocks noGrp="1"/>
          </p:cNvSpPr>
          <p:nvPr>
            <p:ph type="body" sz="quarter" idx="11"/>
          </p:nvPr>
        </p:nvSpPr>
        <p:spPr/>
        <p:txBody>
          <a:bodyPr/>
          <a:lstStyle/>
          <a:p>
            <a:r>
              <a:rPr lang="en-US" dirty="0"/>
              <a:t>Prediction</a:t>
            </a:r>
            <a:endParaRPr lang="nl-BE" dirty="0"/>
          </a:p>
        </p:txBody>
      </p:sp>
      <p:sp>
        <p:nvSpPr>
          <p:cNvPr id="20" name="Rectangle 19"/>
          <p:cNvSpPr/>
          <p:nvPr/>
        </p:nvSpPr>
        <p:spPr>
          <a:xfrm>
            <a:off x="12516539" y="1713780"/>
            <a:ext cx="11521280" cy="5044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13" name="Picture 12"/>
          <p:cNvPicPr>
            <a:picLocks noChangeAspect="1"/>
          </p:cNvPicPr>
          <p:nvPr/>
        </p:nvPicPr>
        <p:blipFill>
          <a:blip r:embed="rId5"/>
          <a:stretch>
            <a:fillRect/>
          </a:stretch>
        </p:blipFill>
        <p:spPr>
          <a:xfrm>
            <a:off x="10554099" y="1892829"/>
            <a:ext cx="754120" cy="384043"/>
          </a:xfrm>
          <a:prstGeom prst="rect">
            <a:avLst/>
          </a:prstGeom>
        </p:spPr>
      </p:pic>
      <p:sp>
        <p:nvSpPr>
          <p:cNvPr id="4" name="Rectangle 3"/>
          <p:cNvSpPr/>
          <p:nvPr/>
        </p:nvSpPr>
        <p:spPr>
          <a:xfrm>
            <a:off x="3518764" y="1641091"/>
            <a:ext cx="5001754" cy="420564"/>
          </a:xfrm>
          <a:prstGeom prst="rect">
            <a:avLst/>
          </a:prstGeom>
        </p:spPr>
        <p:txBody>
          <a:bodyPr wrap="none">
            <a:spAutoFit/>
          </a:bodyPr>
          <a:lstStyle/>
          <a:p>
            <a:r>
              <a:rPr lang="en-US" sz="2133" b="1" dirty="0">
                <a:solidFill>
                  <a:srgbClr val="4D555B"/>
                </a:solidFill>
              </a:rPr>
              <a:t>Predict value </a:t>
            </a:r>
            <a:r>
              <a:rPr lang="en-US" sz="2133" dirty="0">
                <a:solidFill>
                  <a:srgbClr val="4D555B"/>
                </a:solidFill>
              </a:rPr>
              <a:t>of sensor </a:t>
            </a:r>
            <a:r>
              <a:rPr lang="en-US" sz="2133" b="1" dirty="0">
                <a:solidFill>
                  <a:srgbClr val="4D555B"/>
                </a:solidFill>
              </a:rPr>
              <a:t>4 hours in advance </a:t>
            </a:r>
            <a:endParaRPr lang="nl-BE" sz="2133" dirty="0">
              <a:solidFill>
                <a:srgbClr val="4D555B"/>
              </a:solidFill>
            </a:endParaRPr>
          </a:p>
        </p:txBody>
      </p:sp>
    </p:spTree>
    <p:extLst>
      <p:ext uri="{BB962C8B-B14F-4D97-AF65-F5344CB8AC3E}">
        <p14:creationId xmlns:p14="http://schemas.microsoft.com/office/powerpoint/2010/main" val="24512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98247 -0.04876 L -0.02847 -0.04444 " pathEditMode="relative" rAng="0" ptsTypes="AA">
                                      <p:cBhvr>
                                        <p:cTn id="6" dur="20000" fill="hold"/>
                                        <p:tgtEl>
                                          <p:spTgt spid="19"/>
                                        </p:tgtEl>
                                        <p:attrNameLst>
                                          <p:attrName>ppt_x</p:attrName>
                                          <p:attrName>ppt_y</p:attrName>
                                        </p:attrNameLst>
                                      </p:cBhvr>
                                      <p:rCtr x="47691" y="216"/>
                                    </p:animMotion>
                                  </p:childTnLst>
                                </p:cTn>
                              </p:par>
                              <p:par>
                                <p:cTn id="7" presetID="63" presetClass="path" presetSubtype="0" fill="hold" grpId="0" nodeType="withEffect">
                                  <p:stCondLst>
                                    <p:cond delay="0"/>
                                  </p:stCondLst>
                                  <p:childTnLst>
                                    <p:animMotion origin="layout" path="M -0.98247 -0.04876 L -0.02952 -0.04444 " pathEditMode="relative" rAng="0" ptsTypes="AA">
                                      <p:cBhvr>
                                        <p:cTn id="8" dur="20000" fill="hold"/>
                                        <p:tgtEl>
                                          <p:spTgt spid="20"/>
                                        </p:tgtEl>
                                        <p:attrNameLst>
                                          <p:attrName>ppt_x</p:attrName>
                                          <p:attrName>ppt_y</p:attrName>
                                        </p:attrNameLst>
                                      </p:cBhvr>
                                      <p:rCtr x="4763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nl-BE" dirty="0"/>
              <a:t>Recap</a:t>
            </a:r>
          </a:p>
        </p:txBody>
      </p:sp>
      <p:sp>
        <p:nvSpPr>
          <p:cNvPr id="4" name="Content Placeholder 3"/>
          <p:cNvSpPr>
            <a:spLocks noGrp="1"/>
          </p:cNvSpPr>
          <p:nvPr>
            <p:ph sz="quarter" idx="12"/>
          </p:nvPr>
        </p:nvSpPr>
        <p:spPr>
          <a:xfrm>
            <a:off x="527382" y="1668379"/>
            <a:ext cx="11137237" cy="4352909"/>
          </a:xfrm>
        </p:spPr>
        <p:txBody>
          <a:bodyPr>
            <a:normAutofit/>
          </a:bodyPr>
          <a:lstStyle/>
          <a:p>
            <a:r>
              <a:rPr lang="en-US" sz="2667" dirty="0"/>
              <a:t>New kiln has been made more performant, reducing</a:t>
            </a:r>
          </a:p>
          <a:p>
            <a:pPr lvl="1"/>
            <a:r>
              <a:rPr lang="en-US" sz="2133" dirty="0"/>
              <a:t>Maintenance costs</a:t>
            </a:r>
          </a:p>
          <a:p>
            <a:pPr lvl="1"/>
            <a:r>
              <a:rPr lang="en-US" sz="2133" dirty="0"/>
              <a:t>Quality costs</a:t>
            </a:r>
          </a:p>
          <a:p>
            <a:pPr marL="0" indent="0">
              <a:buNone/>
            </a:pPr>
            <a:r>
              <a:rPr lang="en-US" dirty="0">
                <a:sym typeface="Wingdings" panose="05000000000000000000" pitchFamily="2" charset="2"/>
              </a:rPr>
              <a:t> Frees time for engineers, making them more efficient</a:t>
            </a:r>
            <a:endParaRPr lang="en-US" dirty="0"/>
          </a:p>
        </p:txBody>
      </p:sp>
      <p:pic>
        <p:nvPicPr>
          <p:cNvPr id="5" name="Picture 4">
            <a:extLst>
              <a:ext uri="{FF2B5EF4-FFF2-40B4-BE49-F238E27FC236}">
                <a16:creationId xmlns:a16="http://schemas.microsoft.com/office/drawing/2014/main" id="{9A35B631-C698-459E-960C-97114CB57122}"/>
              </a:ext>
            </a:extLst>
          </p:cNvPr>
          <p:cNvPicPr>
            <a:picLocks noChangeAspect="1"/>
          </p:cNvPicPr>
          <p:nvPr/>
        </p:nvPicPr>
        <p:blipFill rotWithShape="1">
          <a:blip r:embed="rId3"/>
          <a:srcRect l="31888" r="3125" b="34819"/>
          <a:stretch/>
        </p:blipFill>
        <p:spPr>
          <a:xfrm>
            <a:off x="3542452" y="4278300"/>
            <a:ext cx="5107096" cy="2094800"/>
          </a:xfrm>
          <a:prstGeom prst="rect">
            <a:avLst/>
          </a:prstGeom>
        </p:spPr>
      </p:pic>
      <p:sp>
        <p:nvSpPr>
          <p:cNvPr id="6" name="Rectangle 5">
            <a:extLst>
              <a:ext uri="{FF2B5EF4-FFF2-40B4-BE49-F238E27FC236}">
                <a16:creationId xmlns:a16="http://schemas.microsoft.com/office/drawing/2014/main" id="{98CBDDCB-0D32-49E8-8BFA-11B2DC02A073}"/>
              </a:ext>
            </a:extLst>
          </p:cNvPr>
          <p:cNvSpPr/>
          <p:nvPr/>
        </p:nvSpPr>
        <p:spPr>
          <a:xfrm>
            <a:off x="3542452" y="4278300"/>
            <a:ext cx="3028925" cy="2086963"/>
          </a:xfrm>
          <a:prstGeom prst="rect">
            <a:avLst/>
          </a:prstGeom>
          <a:gradFill>
            <a:gsLst>
              <a:gs pos="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dirty="0"/>
          </a:p>
        </p:txBody>
      </p:sp>
    </p:spTree>
    <p:extLst>
      <p:ext uri="{BB962C8B-B14F-4D97-AF65-F5344CB8AC3E}">
        <p14:creationId xmlns:p14="http://schemas.microsoft.com/office/powerpoint/2010/main" val="202087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Integration</a:t>
            </a:r>
            <a:endParaRPr lang="nl-BE" dirty="0"/>
          </a:p>
        </p:txBody>
      </p:sp>
    </p:spTree>
    <p:extLst>
      <p:ext uri="{BB962C8B-B14F-4D97-AF65-F5344CB8AC3E}">
        <p14:creationId xmlns:p14="http://schemas.microsoft.com/office/powerpoint/2010/main" val="196695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C2551-75CC-4D8D-8B89-B2AD5B6E49FF}"/>
              </a:ext>
            </a:extLst>
          </p:cNvPr>
          <p:cNvPicPr>
            <a:picLocks noChangeAspect="1"/>
          </p:cNvPicPr>
          <p:nvPr/>
        </p:nvPicPr>
        <p:blipFill>
          <a:blip r:embed="rId3"/>
          <a:stretch>
            <a:fillRect/>
          </a:stretch>
        </p:blipFill>
        <p:spPr>
          <a:xfrm>
            <a:off x="6368978" y="3743558"/>
            <a:ext cx="81815" cy="134409"/>
          </a:xfrm>
          <a:prstGeom prst="rect">
            <a:avLst/>
          </a:prstGeom>
        </p:spPr>
      </p:pic>
      <p:pic>
        <p:nvPicPr>
          <p:cNvPr id="32" name="Picture 31">
            <a:extLst>
              <a:ext uri="{FF2B5EF4-FFF2-40B4-BE49-F238E27FC236}">
                <a16:creationId xmlns:a16="http://schemas.microsoft.com/office/drawing/2014/main" id="{1908CE34-6C73-4A2E-A389-04B955C2A7BC}"/>
              </a:ext>
            </a:extLst>
          </p:cNvPr>
          <p:cNvPicPr>
            <a:picLocks noChangeAspect="1"/>
          </p:cNvPicPr>
          <p:nvPr/>
        </p:nvPicPr>
        <p:blipFill>
          <a:blip r:embed="rId3"/>
          <a:stretch>
            <a:fillRect/>
          </a:stretch>
        </p:blipFill>
        <p:spPr>
          <a:xfrm>
            <a:off x="6361129" y="5102388"/>
            <a:ext cx="81815" cy="134409"/>
          </a:xfrm>
          <a:prstGeom prst="rect">
            <a:avLst/>
          </a:prstGeom>
        </p:spPr>
      </p:pic>
      <p:sp>
        <p:nvSpPr>
          <p:cNvPr id="11" name="Text Placeholder 10"/>
          <p:cNvSpPr>
            <a:spLocks noGrp="1"/>
          </p:cNvSpPr>
          <p:nvPr>
            <p:ph type="body" sz="quarter" idx="11"/>
          </p:nvPr>
        </p:nvSpPr>
        <p:spPr/>
        <p:txBody>
          <a:bodyPr/>
          <a:lstStyle/>
          <a:p>
            <a:r>
              <a:rPr lang="en-US" dirty="0"/>
              <a:t>BI Landscape</a:t>
            </a:r>
            <a:endParaRPr lang="nl-BE" dirty="0"/>
          </a:p>
        </p:txBody>
      </p:sp>
      <p:grpSp>
        <p:nvGrpSpPr>
          <p:cNvPr id="6" name="Group 5"/>
          <p:cNvGrpSpPr/>
          <p:nvPr/>
        </p:nvGrpSpPr>
        <p:grpSpPr>
          <a:xfrm>
            <a:off x="5068234" y="1604798"/>
            <a:ext cx="4468191" cy="4713583"/>
            <a:chOff x="3743783" y="1141824"/>
            <a:chExt cx="3600649" cy="3603165"/>
          </a:xfrm>
        </p:grpSpPr>
        <p:pic>
          <p:nvPicPr>
            <p:cNvPr id="7" name="Picture 2" descr="Afbeeldingsresultaat voor databricks azure architecture"/>
            <p:cNvPicPr>
              <a:picLocks noChangeAspect="1" noChangeArrowheads="1"/>
            </p:cNvPicPr>
            <p:nvPr/>
          </p:nvPicPr>
          <p:blipFill rotWithShape="1">
            <a:blip r:embed="rId4">
              <a:extLst>
                <a:ext uri="{28A0092B-C50C-407E-A947-70E740481C1C}">
                  <a14:useLocalDpi xmlns:a14="http://schemas.microsoft.com/office/drawing/2010/main" val="0"/>
                </a:ext>
              </a:extLst>
            </a:blip>
            <a:srcRect l="54167" r="25159"/>
            <a:stretch/>
          </p:blipFill>
          <p:spPr bwMode="auto">
            <a:xfrm>
              <a:off x="4860032" y="1141824"/>
              <a:ext cx="1429190" cy="3395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43783" y="4533245"/>
              <a:ext cx="3600649" cy="211744"/>
            </a:xfrm>
            <a:prstGeom prst="rect">
              <a:avLst/>
            </a:prstGeom>
            <a:noFill/>
          </p:spPr>
          <p:txBody>
            <a:bodyPr wrap="square" rtlCol="0">
              <a:spAutoFit/>
            </a:bodyPr>
            <a:lstStyle/>
            <a:p>
              <a:pPr algn="ctr"/>
              <a:r>
                <a:rPr lang="en-US" sz="1200" dirty="0">
                  <a:solidFill>
                    <a:schemeClr val="tx1">
                      <a:lumMod val="75000"/>
                      <a:lumOff val="25000"/>
                    </a:schemeClr>
                  </a:solidFill>
                  <a:latin typeface="Helvetica Light"/>
                  <a:cs typeface="Helvetica Light"/>
                </a:rPr>
                <a:t>AI/ Analytics Layer</a:t>
              </a:r>
              <a:endParaRPr lang="nl-BE" sz="1200" dirty="0">
                <a:solidFill>
                  <a:schemeClr val="tx1">
                    <a:lumMod val="75000"/>
                    <a:lumOff val="25000"/>
                  </a:schemeClr>
                </a:solidFill>
                <a:latin typeface="Helvetica Light"/>
                <a:cs typeface="Helvetica Light"/>
              </a:endParaRPr>
            </a:p>
          </p:txBody>
        </p:sp>
        <p:sp>
          <p:nvSpPr>
            <p:cNvPr id="12" name="Right Brace 11"/>
            <p:cNvSpPr/>
            <p:nvPr/>
          </p:nvSpPr>
          <p:spPr>
            <a:xfrm rot="5400000">
              <a:off x="5472564" y="3853327"/>
              <a:ext cx="143089" cy="12437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2400"/>
            </a:p>
          </p:txBody>
        </p:sp>
        <p:sp>
          <p:nvSpPr>
            <p:cNvPr id="18" name="Rectangle 17"/>
            <p:cNvSpPr/>
            <p:nvPr/>
          </p:nvSpPr>
          <p:spPr>
            <a:xfrm>
              <a:off x="5207317" y="1995686"/>
              <a:ext cx="1012483" cy="72008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sp>
          <p:nvSpPr>
            <p:cNvPr id="20" name="Rectangle 19"/>
            <p:cNvSpPr/>
            <p:nvPr/>
          </p:nvSpPr>
          <p:spPr>
            <a:xfrm>
              <a:off x="6223950" y="1825109"/>
              <a:ext cx="65271"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grpSp>
      <p:pic>
        <p:nvPicPr>
          <p:cNvPr id="25" name="Picture 2" descr="Afbeeldingsresultaat voor databricks azure architecture">
            <a:extLst>
              <a:ext uri="{FF2B5EF4-FFF2-40B4-BE49-F238E27FC236}">
                <a16:creationId xmlns:a16="http://schemas.microsoft.com/office/drawing/2014/main" id="{2AC5210F-7DF5-449D-8633-FD0BAF9DFC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711"/>
          <a:stretch/>
        </p:blipFill>
        <p:spPr bwMode="auto">
          <a:xfrm>
            <a:off x="1796312" y="1610198"/>
            <a:ext cx="4657120" cy="444208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3E537A2E-843A-432D-A9F7-DED7CE527B81}"/>
              </a:ext>
            </a:extLst>
          </p:cNvPr>
          <p:cNvSpPr/>
          <p:nvPr/>
        </p:nvSpPr>
        <p:spPr>
          <a:xfrm>
            <a:off x="8806542" y="2594668"/>
            <a:ext cx="80997" cy="941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grpSp>
        <p:nvGrpSpPr>
          <p:cNvPr id="3" name="Group 2">
            <a:extLst>
              <a:ext uri="{FF2B5EF4-FFF2-40B4-BE49-F238E27FC236}">
                <a16:creationId xmlns:a16="http://schemas.microsoft.com/office/drawing/2014/main" id="{E74B5EE4-206C-486B-B7F6-25973B16E99D}"/>
              </a:ext>
            </a:extLst>
          </p:cNvPr>
          <p:cNvGrpSpPr/>
          <p:nvPr/>
        </p:nvGrpSpPr>
        <p:grpSpPr>
          <a:xfrm>
            <a:off x="8140824" y="1604797"/>
            <a:ext cx="2259105" cy="4442088"/>
            <a:chOff x="5288407" y="1211218"/>
            <a:chExt cx="1694329" cy="3331566"/>
          </a:xfrm>
        </p:grpSpPr>
        <p:pic>
          <p:nvPicPr>
            <p:cNvPr id="27" name="Picture 2" descr="Afbeeldingsresultaat voor databricks azure architecture">
              <a:extLst>
                <a:ext uri="{FF2B5EF4-FFF2-40B4-BE49-F238E27FC236}">
                  <a16:creationId xmlns:a16="http://schemas.microsoft.com/office/drawing/2014/main" id="{9494D1C5-6249-41E8-8BDB-A6DDD49AEC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25"/>
            <a:stretch/>
          </p:blipFill>
          <p:spPr bwMode="auto">
            <a:xfrm>
              <a:off x="5292269" y="1211218"/>
              <a:ext cx="1690467" cy="3331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BA49E3-035E-4951-AEA5-40B6A6B782FD}"/>
                </a:ext>
              </a:extLst>
            </p:cNvPr>
            <p:cNvSpPr/>
            <p:nvPr/>
          </p:nvSpPr>
          <p:spPr>
            <a:xfrm>
              <a:off x="5288407" y="1895942"/>
              <a:ext cx="1570185" cy="633352"/>
            </a:xfrm>
            <a:prstGeom prst="rect">
              <a:avLst/>
            </a:prstGeom>
            <a:blipFill>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dirty="0"/>
            </a:p>
          </p:txBody>
        </p:sp>
      </p:grpSp>
    </p:spTree>
    <p:extLst>
      <p:ext uri="{BB962C8B-B14F-4D97-AF65-F5344CB8AC3E}">
        <p14:creationId xmlns:p14="http://schemas.microsoft.com/office/powerpoint/2010/main" val="42198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7534 -0.00062 L -3.05556E-6 3.95062E-6 " pathEditMode="relative" rAng="0" ptsTypes="AA">
                                      <p:cBhvr>
                                        <p:cTn id="6" dur="2000" fill="hold"/>
                                        <p:tgtEl>
                                          <p:spTgt spid="3"/>
                                        </p:tgtEl>
                                        <p:attrNameLst>
                                          <p:attrName>ppt_x</p:attrName>
                                          <p:attrName>ppt_y</p:attrName>
                                        </p:attrNameLst>
                                      </p:cBhvr>
                                      <p:rCtr x="3767" y="31"/>
                                    </p:animMotion>
                                  </p:childTnLst>
                                </p:cTn>
                              </p:par>
                              <p:par>
                                <p:cTn id="7" presetID="35" presetClass="path" presetSubtype="0" accel="50000" decel="50000" fill="hold" nodeType="withEffect">
                                  <p:stCondLst>
                                    <p:cond delay="0"/>
                                  </p:stCondLst>
                                  <p:childTnLst>
                                    <p:animMotion origin="layout" path="M 0.07396 -1.97531E-6 L 1.94444E-6 -1.97531E-6 " pathEditMode="relative" rAng="0" ptsTypes="AA">
                                      <p:cBhvr>
                                        <p:cTn id="8" dur="2000" fill="hold"/>
                                        <p:tgtEl>
                                          <p:spTgt spid="25"/>
                                        </p:tgtEl>
                                        <p:attrNameLst>
                                          <p:attrName>ppt_x</p:attrName>
                                          <p:attrName>ppt_y</p:attrName>
                                        </p:attrNameLst>
                                      </p:cBhvr>
                                      <p:rCtr x="-36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530796" y="1663799"/>
            <a:ext cx="6045257" cy="4357488"/>
          </a:xfrm>
        </p:spPr>
        <p:txBody>
          <a:bodyPr>
            <a:normAutofit/>
          </a:bodyPr>
          <a:lstStyle/>
          <a:p>
            <a:pPr>
              <a:buFont typeface="Calibri" panose="020F0502020204030204" pitchFamily="34" charset="0"/>
              <a:buChar char="+"/>
            </a:pPr>
            <a:r>
              <a:rPr lang="en-US" dirty="0"/>
              <a:t>Pay-as-you-go</a:t>
            </a:r>
          </a:p>
          <a:p>
            <a:pPr>
              <a:buFont typeface="Calibri" panose="020F0502020204030204" pitchFamily="34" charset="0"/>
              <a:buChar char="+"/>
            </a:pPr>
            <a:r>
              <a:rPr lang="en-US" dirty="0"/>
              <a:t>Fully managed Spark clusters</a:t>
            </a:r>
          </a:p>
          <a:p>
            <a:pPr>
              <a:buFont typeface="Calibri" panose="020F0502020204030204" pitchFamily="34" charset="0"/>
              <a:buChar char="+"/>
            </a:pPr>
            <a:r>
              <a:rPr lang="en-US" dirty="0"/>
              <a:t>Azure Active Directory integration</a:t>
            </a:r>
          </a:p>
          <a:p>
            <a:pPr>
              <a:buFont typeface="Calibri" panose="020F0502020204030204" pitchFamily="34" charset="0"/>
              <a:buChar char="+"/>
            </a:pPr>
            <a:r>
              <a:rPr lang="en-US" dirty="0"/>
              <a:t>Role-based access controls</a:t>
            </a:r>
          </a:p>
          <a:p>
            <a:pPr>
              <a:buFont typeface="Calibri" panose="020F0502020204030204" pitchFamily="34" charset="0"/>
              <a:buChar char="+"/>
            </a:pPr>
            <a:r>
              <a:rPr lang="en-US" dirty="0"/>
              <a:t>Rich programming language support</a:t>
            </a:r>
          </a:p>
          <a:p>
            <a:pPr>
              <a:buFont typeface="Calibri" panose="020F0502020204030204" pitchFamily="34" charset="0"/>
              <a:buChar char="+"/>
            </a:pPr>
            <a:r>
              <a:rPr lang="en-US" dirty="0"/>
              <a:t>Collaboration platform</a:t>
            </a:r>
          </a:p>
          <a:p>
            <a:endParaRPr lang="nl-BE" dirty="0"/>
          </a:p>
        </p:txBody>
      </p:sp>
      <p:sp>
        <p:nvSpPr>
          <p:cNvPr id="11" name="Text Placeholder 10"/>
          <p:cNvSpPr>
            <a:spLocks noGrp="1"/>
          </p:cNvSpPr>
          <p:nvPr>
            <p:ph type="body" sz="quarter" idx="11"/>
          </p:nvPr>
        </p:nvSpPr>
        <p:spPr/>
        <p:txBody>
          <a:bodyPr/>
          <a:lstStyle/>
          <a:p>
            <a:r>
              <a:rPr lang="en-US" dirty="0"/>
              <a:t>Analytics Platform</a:t>
            </a:r>
            <a:endParaRPr lang="nl-BE" dirty="0"/>
          </a:p>
        </p:txBody>
      </p:sp>
      <p:pic>
        <p:nvPicPr>
          <p:cNvPr id="2054" name="Picture 6" descr="Image result for azure databricks">
            <a:extLst>
              <a:ext uri="{FF2B5EF4-FFF2-40B4-BE49-F238E27FC236}">
                <a16:creationId xmlns:a16="http://schemas.microsoft.com/office/drawing/2014/main" id="{FFF3C86D-3BD4-4192-82BD-BF3448FC7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139" y="193754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3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linkedin.com</a:t>
            </a:r>
            <a:r>
              <a:rPr lang="en-US" dirty="0"/>
              <a:t>/company/</a:t>
            </a:r>
            <a:r>
              <a:rPr lang="en-US" dirty="0" err="1"/>
              <a:t>cegeka</a:t>
            </a:r>
            <a:endParaRPr lang="nl-BE" dirty="0"/>
          </a:p>
        </p:txBody>
      </p:sp>
      <p:sp>
        <p:nvSpPr>
          <p:cNvPr id="3" name="Text Placeholder 2"/>
          <p:cNvSpPr>
            <a:spLocks noGrp="1"/>
          </p:cNvSpPr>
          <p:nvPr>
            <p:ph type="body" sz="quarter" idx="11"/>
          </p:nvPr>
        </p:nvSpPr>
        <p:spPr/>
        <p:txBody>
          <a:bodyPr/>
          <a:lstStyle/>
          <a:p>
            <a:r>
              <a:rPr lang="en-US" dirty="0"/>
              <a:t>@</a:t>
            </a:r>
            <a:r>
              <a:rPr lang="en-US" dirty="0" err="1"/>
              <a:t>cegeka</a:t>
            </a:r>
            <a:endParaRPr lang="nl-BE" dirty="0"/>
          </a:p>
        </p:txBody>
      </p:sp>
      <p:sp>
        <p:nvSpPr>
          <p:cNvPr id="4" name="Text Placeholder 3"/>
          <p:cNvSpPr>
            <a:spLocks noGrp="1"/>
          </p:cNvSpPr>
          <p:nvPr>
            <p:ph type="body" sz="quarter" idx="12"/>
          </p:nvPr>
        </p:nvSpPr>
        <p:spPr/>
        <p:txBody>
          <a:bodyPr/>
          <a:lstStyle/>
          <a:p>
            <a:r>
              <a:rPr lang="en-US" dirty="0" err="1"/>
              <a:t>info@cegeka.be</a:t>
            </a:r>
            <a:endParaRPr lang="nl-BE" dirty="0"/>
          </a:p>
        </p:txBody>
      </p:sp>
      <p:sp>
        <p:nvSpPr>
          <p:cNvPr id="5" name="Text Placeholder 4"/>
          <p:cNvSpPr>
            <a:spLocks noGrp="1"/>
          </p:cNvSpPr>
          <p:nvPr>
            <p:ph type="body" sz="quarter" idx="13"/>
          </p:nvPr>
        </p:nvSpPr>
        <p:spPr/>
        <p:txBody>
          <a:bodyPr>
            <a:noAutofit/>
          </a:bodyPr>
          <a:lstStyle/>
          <a:p>
            <a:r>
              <a:rPr lang="en-US" dirty="0" err="1"/>
              <a:t>Universiteitslaan</a:t>
            </a:r>
            <a:r>
              <a:rPr lang="en-US" dirty="0"/>
              <a:t> 9</a:t>
            </a:r>
          </a:p>
          <a:p>
            <a:r>
              <a:rPr lang="en-US" dirty="0"/>
              <a:t>3500 Hasselt, </a:t>
            </a:r>
            <a:r>
              <a:rPr lang="en-US" dirty="0" err="1"/>
              <a:t>België</a:t>
            </a:r>
            <a:endParaRPr lang="nl-BE" dirty="0"/>
          </a:p>
        </p:txBody>
      </p:sp>
      <p:pic>
        <p:nvPicPr>
          <p:cNvPr id="6" name="Picture 2" descr="User Photo">
            <a:extLst>
              <a:ext uri="{FF2B5EF4-FFF2-40B4-BE49-F238E27FC236}">
                <a16:creationId xmlns:a16="http://schemas.microsoft.com/office/drawing/2014/main" id="{EC7AA9E8-0F17-4EB1-BAE9-924D9E461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87" y="866133"/>
            <a:ext cx="1728192" cy="172819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15CC6AD-F45C-496E-A68C-9B8CB6679DD2}"/>
              </a:ext>
            </a:extLst>
          </p:cNvPr>
          <p:cNvSpPr/>
          <p:nvPr/>
        </p:nvSpPr>
        <p:spPr>
          <a:xfrm>
            <a:off x="2865088" y="1484009"/>
            <a:ext cx="4117153" cy="461665"/>
          </a:xfrm>
          <a:prstGeom prst="rect">
            <a:avLst/>
          </a:prstGeom>
        </p:spPr>
        <p:txBody>
          <a:bodyPr wrap="none">
            <a:spAutoFit/>
          </a:bodyPr>
          <a:lstStyle/>
          <a:p>
            <a:pPr algn="ctr"/>
            <a:r>
              <a:rPr lang="nl-BE" sz="2400" dirty="0">
                <a:solidFill>
                  <a:schemeClr val="bg1"/>
                </a:solidFill>
              </a:rPr>
              <a:t>breght.vanbaelen@cegeka.com</a:t>
            </a:r>
            <a:endParaRPr lang="nl-BE" sz="2400" dirty="0">
              <a:solidFill>
                <a:schemeClr val="bg1"/>
              </a:solidFill>
              <a:latin typeface="Helvetica Light"/>
              <a:cs typeface="Helvetica Light"/>
            </a:endParaRPr>
          </a:p>
        </p:txBody>
      </p:sp>
    </p:spTree>
    <p:extLst>
      <p:ext uri="{BB962C8B-B14F-4D97-AF65-F5344CB8AC3E}">
        <p14:creationId xmlns:p14="http://schemas.microsoft.com/office/powerpoint/2010/main" val="374416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1BAE74-77A4-4347-8CD5-E05B5C2D9FFC}"/>
              </a:ext>
            </a:extLst>
          </p:cNvPr>
          <p:cNvSpPr/>
          <p:nvPr/>
        </p:nvSpPr>
        <p:spPr>
          <a:xfrm>
            <a:off x="-1866900" y="-1981200"/>
            <a:ext cx="15697200" cy="944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146" name="Picture 2" descr="User Photo">
            <a:extLst>
              <a:ext uri="{FF2B5EF4-FFF2-40B4-BE49-F238E27FC236}">
                <a16:creationId xmlns:a16="http://schemas.microsoft.com/office/drawing/2014/main" id="{89F33D25-99CB-4EEA-A432-40A8AB49A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452" y="941877"/>
            <a:ext cx="2769096" cy="2769096"/>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DEF56E-EE73-4E7B-873A-3517B359AC1C}"/>
              </a:ext>
            </a:extLst>
          </p:cNvPr>
          <p:cNvSpPr txBox="1"/>
          <p:nvPr/>
        </p:nvSpPr>
        <p:spPr>
          <a:xfrm>
            <a:off x="4253990" y="4293096"/>
            <a:ext cx="3684021" cy="1077026"/>
          </a:xfrm>
          <a:prstGeom prst="rect">
            <a:avLst/>
          </a:prstGeom>
          <a:noFill/>
        </p:spPr>
        <p:txBody>
          <a:bodyPr wrap="none" rtlCol="0">
            <a:spAutoFit/>
          </a:bodyPr>
          <a:lstStyle/>
          <a:p>
            <a:pPr algn="ctr"/>
            <a:r>
              <a:rPr lang="en-US" sz="2133" b="1" dirty="0">
                <a:solidFill>
                  <a:schemeClr val="bg1"/>
                </a:solidFill>
                <a:latin typeface="Helvetica Light"/>
                <a:cs typeface="Helvetica Light"/>
              </a:rPr>
              <a:t>Breght Van Baelen</a:t>
            </a:r>
          </a:p>
          <a:p>
            <a:pPr algn="ctr"/>
            <a:r>
              <a:rPr lang="en-US" sz="2133" b="1" dirty="0">
                <a:solidFill>
                  <a:schemeClr val="accent5">
                    <a:lumMod val="90000"/>
                  </a:schemeClr>
                </a:solidFill>
                <a:latin typeface="Helvetica Light"/>
                <a:cs typeface="Helvetica Light"/>
              </a:rPr>
              <a:t>AI Competence Lead</a:t>
            </a:r>
          </a:p>
          <a:p>
            <a:pPr algn="ctr"/>
            <a:r>
              <a:rPr lang="nl-BE" sz="2133" dirty="0">
                <a:solidFill>
                  <a:schemeClr val="bg2">
                    <a:lumMod val="60000"/>
                    <a:lumOff val="40000"/>
                  </a:schemeClr>
                </a:solidFill>
              </a:rPr>
              <a:t>breght.vanbaelen@cegeka.com</a:t>
            </a:r>
            <a:endParaRPr lang="nl-BE" sz="2133" dirty="0">
              <a:solidFill>
                <a:schemeClr val="bg2">
                  <a:lumMod val="60000"/>
                  <a:lumOff val="40000"/>
                </a:schemeClr>
              </a:solidFill>
              <a:latin typeface="Helvetica Light"/>
              <a:cs typeface="Helvetica Light"/>
            </a:endParaRPr>
          </a:p>
        </p:txBody>
      </p:sp>
    </p:spTree>
    <p:extLst>
      <p:ext uri="{BB962C8B-B14F-4D97-AF65-F5344CB8AC3E}">
        <p14:creationId xmlns:p14="http://schemas.microsoft.com/office/powerpoint/2010/main" val="409109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6AF6A-A8F6-2B40-AF9D-939268B8388A}"/>
              </a:ext>
            </a:extLst>
          </p:cNvPr>
          <p:cNvSpPr>
            <a:spLocks noGrp="1"/>
          </p:cNvSpPr>
          <p:nvPr>
            <p:ph sz="half" idx="2"/>
          </p:nvPr>
        </p:nvSpPr>
        <p:spPr>
          <a:xfrm>
            <a:off x="530795" y="1663799"/>
            <a:ext cx="10845791" cy="4357488"/>
          </a:xfrm>
        </p:spPr>
        <p:txBody>
          <a:bodyPr/>
          <a:lstStyle/>
          <a:p>
            <a:r>
              <a:rPr lang="en-US" dirty="0"/>
              <a:t>Client produces </a:t>
            </a:r>
            <a:r>
              <a:rPr lang="en-US" b="1" dirty="0"/>
              <a:t>material solutions </a:t>
            </a:r>
            <a:r>
              <a:rPr lang="en-US" dirty="0"/>
              <a:t>with a </a:t>
            </a:r>
            <a:r>
              <a:rPr lang="en-US" b="1" dirty="0"/>
              <a:t>kiln</a:t>
            </a:r>
          </a:p>
          <a:p>
            <a:pPr lvl="1"/>
            <a:r>
              <a:rPr lang="en-US" u="sng" dirty="0"/>
              <a:t>Material solutions:</a:t>
            </a:r>
            <a:r>
              <a:rPr lang="en-US" dirty="0"/>
              <a:t> cement, sand,…</a:t>
            </a:r>
            <a:endParaRPr lang="en-US" u="sng" dirty="0"/>
          </a:p>
          <a:p>
            <a:pPr lvl="1"/>
            <a:r>
              <a:rPr lang="en-US" u="sng" dirty="0"/>
              <a:t>Kiln:</a:t>
            </a:r>
            <a:r>
              <a:rPr lang="en-US" dirty="0"/>
              <a:t> large-scale industrial oven</a:t>
            </a:r>
          </a:p>
        </p:txBody>
      </p:sp>
      <p:sp>
        <p:nvSpPr>
          <p:cNvPr id="5" name="Text Placeholder 4">
            <a:extLst>
              <a:ext uri="{FF2B5EF4-FFF2-40B4-BE49-F238E27FC236}">
                <a16:creationId xmlns:a16="http://schemas.microsoft.com/office/drawing/2014/main" id="{ABC81A0A-097F-8249-A454-1DDFBB0CF48D}"/>
              </a:ext>
            </a:extLst>
          </p:cNvPr>
          <p:cNvSpPr>
            <a:spLocks noGrp="1"/>
          </p:cNvSpPr>
          <p:nvPr>
            <p:ph type="body" sz="quarter" idx="11"/>
          </p:nvPr>
        </p:nvSpPr>
        <p:spPr/>
        <p:txBody>
          <a:bodyPr/>
          <a:lstStyle/>
          <a:p>
            <a:r>
              <a:rPr lang="en-US" dirty="0"/>
              <a:t>Background</a:t>
            </a:r>
          </a:p>
        </p:txBody>
      </p:sp>
      <p:pic>
        <p:nvPicPr>
          <p:cNvPr id="3074" name="Picture 2" descr="https://upload.wikimedia.org/wikipedia/commons/e/e9/KilnBZ.JPG">
            <a:extLst>
              <a:ext uri="{FF2B5EF4-FFF2-40B4-BE49-F238E27FC236}">
                <a16:creationId xmlns:a16="http://schemas.microsoft.com/office/drawing/2014/main" id="{0AAE6E53-ECBF-4EF0-BF81-2FFA66389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21" b="41448"/>
          <a:stretch/>
        </p:blipFill>
        <p:spPr bwMode="auto">
          <a:xfrm>
            <a:off x="2336982" y="3842543"/>
            <a:ext cx="7518036" cy="207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13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6AF6A-A8F6-2B40-AF9D-939268B8388A}"/>
              </a:ext>
            </a:extLst>
          </p:cNvPr>
          <p:cNvSpPr>
            <a:spLocks noGrp="1"/>
          </p:cNvSpPr>
          <p:nvPr>
            <p:ph sz="half" idx="2"/>
          </p:nvPr>
        </p:nvSpPr>
        <p:spPr>
          <a:xfrm>
            <a:off x="530795" y="1663799"/>
            <a:ext cx="11134156" cy="4357488"/>
          </a:xfrm>
        </p:spPr>
        <p:txBody>
          <a:bodyPr/>
          <a:lstStyle/>
          <a:p>
            <a:r>
              <a:rPr lang="en-US" dirty="0"/>
              <a:t>Existing kiln suffers from large </a:t>
            </a:r>
            <a:r>
              <a:rPr lang="en-US" b="1" dirty="0"/>
              <a:t>production costs</a:t>
            </a:r>
          </a:p>
          <a:p>
            <a:pPr lvl="1"/>
            <a:r>
              <a:rPr lang="en-US" dirty="0"/>
              <a:t>Quality loss</a:t>
            </a:r>
            <a:endParaRPr lang="en-US" dirty="0">
              <a:solidFill>
                <a:schemeClr val="accent1"/>
              </a:solidFill>
            </a:endParaRPr>
          </a:p>
        </p:txBody>
      </p:sp>
      <p:sp>
        <p:nvSpPr>
          <p:cNvPr id="5" name="Text Placeholder 4">
            <a:extLst>
              <a:ext uri="{FF2B5EF4-FFF2-40B4-BE49-F238E27FC236}">
                <a16:creationId xmlns:a16="http://schemas.microsoft.com/office/drawing/2014/main" id="{ABC81A0A-097F-8249-A454-1DDFBB0CF48D}"/>
              </a:ext>
            </a:extLst>
          </p:cNvPr>
          <p:cNvSpPr>
            <a:spLocks noGrp="1"/>
          </p:cNvSpPr>
          <p:nvPr>
            <p:ph type="body" sz="quarter" idx="11"/>
          </p:nvPr>
        </p:nvSpPr>
        <p:spPr/>
        <p:txBody>
          <a:bodyPr/>
          <a:lstStyle/>
          <a:p>
            <a:r>
              <a:rPr lang="en-US" dirty="0"/>
              <a:t>Pain</a:t>
            </a:r>
          </a:p>
        </p:txBody>
      </p:sp>
      <p:pic>
        <p:nvPicPr>
          <p:cNvPr id="2050" name="Picture 2" descr="http://www.cqeacademy.com/wp-content/uploads/2019/07/Taguchi-Loss-Function.jpg">
            <a:extLst>
              <a:ext uri="{FF2B5EF4-FFF2-40B4-BE49-F238E27FC236}">
                <a16:creationId xmlns:a16="http://schemas.microsoft.com/office/drawing/2014/main" id="{E03D9755-F351-48DB-8294-01E5ADC32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6" y="2660916"/>
            <a:ext cx="4896544" cy="354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9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6AF6A-A8F6-2B40-AF9D-939268B8388A}"/>
              </a:ext>
            </a:extLst>
          </p:cNvPr>
          <p:cNvSpPr>
            <a:spLocks noGrp="1"/>
          </p:cNvSpPr>
          <p:nvPr>
            <p:ph sz="half" idx="2"/>
          </p:nvPr>
        </p:nvSpPr>
        <p:spPr>
          <a:xfrm>
            <a:off x="530795" y="1663799"/>
            <a:ext cx="11037813" cy="4357488"/>
          </a:xfrm>
        </p:spPr>
        <p:txBody>
          <a:bodyPr/>
          <a:lstStyle/>
          <a:p>
            <a:r>
              <a:rPr lang="en-US" dirty="0"/>
              <a:t>Existing kiln suffers from large </a:t>
            </a:r>
            <a:r>
              <a:rPr lang="en-US" b="1" dirty="0"/>
              <a:t>production costs</a:t>
            </a:r>
          </a:p>
          <a:p>
            <a:pPr lvl="1"/>
            <a:r>
              <a:rPr lang="en-US" dirty="0"/>
              <a:t>Quality loss</a:t>
            </a:r>
          </a:p>
          <a:p>
            <a:pPr lvl="1"/>
            <a:r>
              <a:rPr lang="en-US" dirty="0"/>
              <a:t>Maintenance</a:t>
            </a:r>
            <a:endParaRPr lang="en-US" dirty="0">
              <a:solidFill>
                <a:schemeClr val="accent1"/>
              </a:solidFill>
            </a:endParaRPr>
          </a:p>
        </p:txBody>
      </p:sp>
      <p:sp>
        <p:nvSpPr>
          <p:cNvPr id="5" name="Text Placeholder 4">
            <a:extLst>
              <a:ext uri="{FF2B5EF4-FFF2-40B4-BE49-F238E27FC236}">
                <a16:creationId xmlns:a16="http://schemas.microsoft.com/office/drawing/2014/main" id="{ABC81A0A-097F-8249-A454-1DDFBB0CF48D}"/>
              </a:ext>
            </a:extLst>
          </p:cNvPr>
          <p:cNvSpPr>
            <a:spLocks noGrp="1"/>
          </p:cNvSpPr>
          <p:nvPr>
            <p:ph type="body" sz="quarter" idx="11"/>
          </p:nvPr>
        </p:nvSpPr>
        <p:spPr/>
        <p:txBody>
          <a:bodyPr/>
          <a:lstStyle/>
          <a:p>
            <a:r>
              <a:rPr lang="en-US" dirty="0"/>
              <a:t>Pain</a:t>
            </a:r>
          </a:p>
        </p:txBody>
      </p:sp>
      <p:pic>
        <p:nvPicPr>
          <p:cNvPr id="1028" name="Picture 4" descr="Image result for cost predictive maintenance">
            <a:extLst>
              <a:ext uri="{FF2B5EF4-FFF2-40B4-BE49-F238E27FC236}">
                <a16:creationId xmlns:a16="http://schemas.microsoft.com/office/drawing/2014/main" id="{FAEDA4B0-EA27-496A-92F4-046B7F7D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916" y="2780292"/>
            <a:ext cx="499580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5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46AF6A-A8F6-2B40-AF9D-939268B8388A}"/>
              </a:ext>
            </a:extLst>
          </p:cNvPr>
          <p:cNvSpPr>
            <a:spLocks noGrp="1"/>
          </p:cNvSpPr>
          <p:nvPr>
            <p:ph sz="half" idx="2"/>
          </p:nvPr>
        </p:nvSpPr>
        <p:spPr>
          <a:xfrm>
            <a:off x="530795" y="1663799"/>
            <a:ext cx="11037813" cy="4357488"/>
          </a:xfrm>
        </p:spPr>
        <p:txBody>
          <a:bodyPr/>
          <a:lstStyle/>
          <a:p>
            <a:r>
              <a:rPr lang="en-US" dirty="0"/>
              <a:t>Build a </a:t>
            </a:r>
            <a:r>
              <a:rPr lang="en-US" b="1" dirty="0"/>
              <a:t>more performant kiln </a:t>
            </a:r>
            <a:r>
              <a:rPr lang="en-US" dirty="0"/>
              <a:t>using data from existing kiln</a:t>
            </a:r>
            <a:endParaRPr lang="en-US" b="1" dirty="0"/>
          </a:p>
          <a:p>
            <a:pPr lvl="1"/>
            <a:r>
              <a:rPr lang="en-US" dirty="0"/>
              <a:t>Optimize quality</a:t>
            </a:r>
          </a:p>
          <a:p>
            <a:pPr lvl="1"/>
            <a:r>
              <a:rPr lang="en-US" dirty="0"/>
              <a:t>Predict maintenance</a:t>
            </a:r>
          </a:p>
          <a:p>
            <a:r>
              <a:rPr lang="en-US" b="1" dirty="0"/>
              <a:t>Gain: </a:t>
            </a:r>
            <a:r>
              <a:rPr lang="en-US" dirty="0"/>
              <a:t>production cost reduction</a:t>
            </a:r>
            <a:endParaRPr lang="en-US" b="1" dirty="0"/>
          </a:p>
        </p:txBody>
      </p:sp>
      <p:sp>
        <p:nvSpPr>
          <p:cNvPr id="5" name="Text Placeholder 4">
            <a:extLst>
              <a:ext uri="{FF2B5EF4-FFF2-40B4-BE49-F238E27FC236}">
                <a16:creationId xmlns:a16="http://schemas.microsoft.com/office/drawing/2014/main" id="{ABC81A0A-097F-8249-A454-1DDFBB0CF48D}"/>
              </a:ext>
            </a:extLst>
          </p:cNvPr>
          <p:cNvSpPr>
            <a:spLocks noGrp="1"/>
          </p:cNvSpPr>
          <p:nvPr>
            <p:ph type="body" sz="quarter" idx="11"/>
          </p:nvPr>
        </p:nvSpPr>
        <p:spPr/>
        <p:txBody>
          <a:bodyPr/>
          <a:lstStyle/>
          <a:p>
            <a:r>
              <a:rPr lang="en-US" dirty="0"/>
              <a:t>Solution &amp; Gain</a:t>
            </a:r>
          </a:p>
        </p:txBody>
      </p:sp>
      <p:pic>
        <p:nvPicPr>
          <p:cNvPr id="7170" name="Picture 2" descr="Related image">
            <a:extLst>
              <a:ext uri="{FF2B5EF4-FFF2-40B4-BE49-F238E27FC236}">
                <a16:creationId xmlns:a16="http://schemas.microsoft.com/office/drawing/2014/main" id="{CE0A9A05-DAF3-400B-90C7-B192B3C68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051" y="2721847"/>
            <a:ext cx="6220949" cy="414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5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Provided Data</a:t>
            </a:r>
            <a:endParaRPr lang="nl-BE" dirty="0"/>
          </a:p>
        </p:txBody>
      </p:sp>
    </p:spTree>
    <p:extLst>
      <p:ext uri="{BB962C8B-B14F-4D97-AF65-F5344CB8AC3E}">
        <p14:creationId xmlns:p14="http://schemas.microsoft.com/office/powerpoint/2010/main" val="250869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27051" y="844551"/>
            <a:ext cx="11137900" cy="472016"/>
          </a:xfrm>
        </p:spPr>
        <p:txBody>
          <a:bodyPr/>
          <a:lstStyle/>
          <a:p>
            <a:r>
              <a:rPr lang="en-US" dirty="0"/>
              <a:t>Sensor &amp; Quality Data</a:t>
            </a:r>
            <a:endParaRPr lang="nl-BE" dirty="0"/>
          </a:p>
        </p:txBody>
      </p:sp>
      <p:graphicFrame>
        <p:nvGraphicFramePr>
          <p:cNvPr id="8" name="Table 7">
            <a:extLst>
              <a:ext uri="{FF2B5EF4-FFF2-40B4-BE49-F238E27FC236}">
                <a16:creationId xmlns:a16="http://schemas.microsoft.com/office/drawing/2014/main" id="{BD53DF1B-B53F-4BEF-937D-DAD556041930}"/>
              </a:ext>
            </a:extLst>
          </p:cNvPr>
          <p:cNvGraphicFramePr>
            <a:graphicFrameLocks noGrp="1"/>
          </p:cNvGraphicFramePr>
          <p:nvPr/>
        </p:nvGraphicFramePr>
        <p:xfrm>
          <a:off x="729525" y="1892830"/>
          <a:ext cx="9217023" cy="1865346"/>
        </p:xfrm>
        <a:graphic>
          <a:graphicData uri="http://schemas.openxmlformats.org/drawingml/2006/table">
            <a:tbl>
              <a:tblPr firstRow="1">
                <a:tableStyleId>{5C22544A-7EE6-4342-B048-85BDC9FD1C3A}</a:tableStyleId>
              </a:tblPr>
              <a:tblGrid>
                <a:gridCol w="1685469">
                  <a:extLst>
                    <a:ext uri="{9D8B030D-6E8A-4147-A177-3AD203B41FA5}">
                      <a16:colId xmlns:a16="http://schemas.microsoft.com/office/drawing/2014/main" val="1893488568"/>
                    </a:ext>
                  </a:extLst>
                </a:gridCol>
                <a:gridCol w="1226647">
                  <a:extLst>
                    <a:ext uri="{9D8B030D-6E8A-4147-A177-3AD203B41FA5}">
                      <a16:colId xmlns:a16="http://schemas.microsoft.com/office/drawing/2014/main" val="3833441913"/>
                    </a:ext>
                  </a:extLst>
                </a:gridCol>
                <a:gridCol w="1398315">
                  <a:extLst>
                    <a:ext uri="{9D8B030D-6E8A-4147-A177-3AD203B41FA5}">
                      <a16:colId xmlns:a16="http://schemas.microsoft.com/office/drawing/2014/main" val="3032552012"/>
                    </a:ext>
                  </a:extLst>
                </a:gridCol>
                <a:gridCol w="1348376">
                  <a:extLst>
                    <a:ext uri="{9D8B030D-6E8A-4147-A177-3AD203B41FA5}">
                      <a16:colId xmlns:a16="http://schemas.microsoft.com/office/drawing/2014/main" val="2462522719"/>
                    </a:ext>
                  </a:extLst>
                </a:gridCol>
                <a:gridCol w="1048737">
                  <a:extLst>
                    <a:ext uri="{9D8B030D-6E8A-4147-A177-3AD203B41FA5}">
                      <a16:colId xmlns:a16="http://schemas.microsoft.com/office/drawing/2014/main" val="2779508684"/>
                    </a:ext>
                  </a:extLst>
                </a:gridCol>
                <a:gridCol w="1086192">
                  <a:extLst>
                    <a:ext uri="{9D8B030D-6E8A-4147-A177-3AD203B41FA5}">
                      <a16:colId xmlns:a16="http://schemas.microsoft.com/office/drawing/2014/main" val="3625332791"/>
                    </a:ext>
                  </a:extLst>
                </a:gridCol>
                <a:gridCol w="1423287">
                  <a:extLst>
                    <a:ext uri="{9D8B030D-6E8A-4147-A177-3AD203B41FA5}">
                      <a16:colId xmlns:a16="http://schemas.microsoft.com/office/drawing/2014/main" val="3253452185"/>
                    </a:ext>
                  </a:extLst>
                </a:gridCol>
              </a:tblGrid>
              <a:tr h="133239">
                <a:tc>
                  <a:txBody>
                    <a:bodyPr/>
                    <a:lstStyle/>
                    <a:p>
                      <a:pPr algn="l" fontAlgn="b"/>
                      <a:r>
                        <a:rPr lang="en-US" sz="800" u="none" strike="noStrike">
                          <a:effectLst/>
                        </a:rPr>
                        <a:t>HISTORICAL TAGNAME</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P&amp;IDTAGNAME</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ADDITIONAL INFO</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ALARM LOWLOW</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ALARM LOW</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ALARM HIGH</a:t>
                      </a:r>
                      <a:endParaRPr lang="en-US" sz="800" b="1" i="0" u="none" strike="noStrike">
                        <a:solidFill>
                          <a:srgbClr val="FFFFFF"/>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ALARM HIGHHIGH</a:t>
                      </a:r>
                      <a:endParaRPr lang="en-US" sz="800" b="1" i="0" u="none" strike="noStrike">
                        <a:solidFill>
                          <a:srgbClr val="FFFFFF"/>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559186128"/>
                  </a:ext>
                </a:extLst>
              </a:tr>
              <a:tr h="133239">
                <a:tc>
                  <a:txBody>
                    <a:bodyPr/>
                    <a:lstStyle/>
                    <a:p>
                      <a:pPr algn="l" fontAlgn="b"/>
                      <a:r>
                        <a:rPr lang="en-US" sz="800" u="none" strike="noStrike">
                          <a:effectLst/>
                        </a:rPr>
                        <a:t>REDUN_011</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08</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250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4004932187"/>
                  </a:ext>
                </a:extLst>
              </a:tr>
              <a:tr h="133239">
                <a:tc>
                  <a:txBody>
                    <a:bodyPr/>
                    <a:lstStyle/>
                    <a:p>
                      <a:pPr algn="l" fontAlgn="b"/>
                      <a:r>
                        <a:rPr lang="en-US" sz="800" u="none" strike="noStrike">
                          <a:effectLst/>
                        </a:rPr>
                        <a:t>REDUN_012</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09</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1043002793"/>
                  </a:ext>
                </a:extLst>
              </a:tr>
              <a:tr h="133239">
                <a:tc>
                  <a:txBody>
                    <a:bodyPr/>
                    <a:lstStyle/>
                    <a:p>
                      <a:pPr algn="l" fontAlgn="b"/>
                      <a:r>
                        <a:rPr lang="en-US" sz="800" u="none" strike="noStrike">
                          <a:effectLst/>
                        </a:rPr>
                        <a:t>REDUN_013</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4150701165"/>
                  </a:ext>
                </a:extLst>
              </a:tr>
              <a:tr h="133239">
                <a:tc>
                  <a:txBody>
                    <a:bodyPr/>
                    <a:lstStyle/>
                    <a:p>
                      <a:pPr algn="l" fontAlgn="b"/>
                      <a:r>
                        <a:rPr lang="en-US" sz="800" u="none" strike="noStrike">
                          <a:effectLst/>
                        </a:rPr>
                        <a:t>REDUN_014</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11</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90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3043685690"/>
                  </a:ext>
                </a:extLst>
              </a:tr>
              <a:tr h="133239">
                <a:tc>
                  <a:txBody>
                    <a:bodyPr/>
                    <a:lstStyle/>
                    <a:p>
                      <a:pPr algn="l" fontAlgn="b"/>
                      <a:r>
                        <a:rPr lang="en-US" sz="800" u="none" strike="noStrike">
                          <a:effectLst/>
                        </a:rPr>
                        <a:t>REDUN_015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12</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2578901195"/>
                  </a:ext>
                </a:extLst>
              </a:tr>
              <a:tr h="133239">
                <a:tc>
                  <a:txBody>
                    <a:bodyPr/>
                    <a:lstStyle/>
                    <a:p>
                      <a:pPr algn="l" fontAlgn="b"/>
                      <a:r>
                        <a:rPr lang="en-US" sz="800" u="none" strike="noStrike">
                          <a:effectLst/>
                        </a:rPr>
                        <a:t>REDUN_016</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13</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(0-300C)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390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880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4138021264"/>
                  </a:ext>
                </a:extLst>
              </a:tr>
              <a:tr h="133239">
                <a:tc>
                  <a:txBody>
                    <a:bodyPr/>
                    <a:lstStyle/>
                    <a:p>
                      <a:pPr algn="l" fontAlgn="b"/>
                      <a:r>
                        <a:rPr lang="en-US" sz="800" u="none" strike="noStrike">
                          <a:effectLst/>
                        </a:rPr>
                        <a:t>REDUN_017</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14</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(0-3999NM3/H)</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400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900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2021205055"/>
                  </a:ext>
                </a:extLst>
              </a:tr>
              <a:tr h="133239">
                <a:tc>
                  <a:txBody>
                    <a:bodyPr/>
                    <a:lstStyle/>
                    <a:p>
                      <a:pPr algn="l" fontAlgn="b"/>
                      <a:r>
                        <a:rPr lang="en-US" sz="800" u="none" strike="noStrike">
                          <a:effectLst/>
                        </a:rPr>
                        <a:t>REDUN_018</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15</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(0-13999NM3/H)</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400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589152297"/>
                  </a:ext>
                </a:extLst>
              </a:tr>
              <a:tr h="133239">
                <a:tc>
                  <a:txBody>
                    <a:bodyPr/>
                    <a:lstStyle/>
                    <a:p>
                      <a:pPr algn="l" fontAlgn="b"/>
                      <a:r>
                        <a:rPr lang="en-US" sz="800" u="none" strike="noStrike">
                          <a:effectLst/>
                        </a:rPr>
                        <a:t>REDUN_019</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16</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(0-1200C)</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3577597855"/>
                  </a:ext>
                </a:extLst>
              </a:tr>
              <a:tr h="133239">
                <a:tc>
                  <a:txBody>
                    <a:bodyPr/>
                    <a:lstStyle/>
                    <a:p>
                      <a:pPr algn="l" fontAlgn="b"/>
                      <a:r>
                        <a:rPr lang="en-US" sz="800" u="none" strike="noStrike">
                          <a:effectLst/>
                        </a:rPr>
                        <a:t>REDUN_020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17</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(-100-400C)</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dirty="0">
                          <a:effectLst/>
                        </a:rPr>
                        <a:t>700</a:t>
                      </a:r>
                      <a:endParaRPr lang="en-US" sz="800" b="0" i="0" u="none" strike="noStrike" dirty="0">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835148242"/>
                  </a:ext>
                </a:extLst>
              </a:tr>
              <a:tr h="133239">
                <a:tc>
                  <a:txBody>
                    <a:bodyPr/>
                    <a:lstStyle/>
                    <a:p>
                      <a:pPr algn="l" fontAlgn="b"/>
                      <a:r>
                        <a:rPr lang="en-US" sz="800" u="none" strike="noStrike">
                          <a:effectLst/>
                        </a:rPr>
                        <a:t>REDUN_021</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18</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(0-5BAR)</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1650174389"/>
                  </a:ext>
                </a:extLst>
              </a:tr>
              <a:tr h="133239">
                <a:tc>
                  <a:txBody>
                    <a:bodyPr/>
                    <a:lstStyle/>
                    <a:p>
                      <a:pPr algn="l" fontAlgn="b"/>
                      <a:r>
                        <a:rPr lang="en-US" sz="800" u="none" strike="noStrike">
                          <a:effectLst/>
                        </a:rPr>
                        <a:t>REDUN_022</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19</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(0-10BAR)</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40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916512969"/>
                  </a:ext>
                </a:extLst>
              </a:tr>
              <a:tr h="133239">
                <a:tc>
                  <a:txBody>
                    <a:bodyPr/>
                    <a:lstStyle/>
                    <a:p>
                      <a:pPr algn="l" fontAlgn="b"/>
                      <a:r>
                        <a:rPr lang="en-US" sz="800" u="none" strike="noStrike" dirty="0">
                          <a:effectLst/>
                        </a:rPr>
                        <a:t>REDUN_023</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a:effectLst/>
                        </a:rPr>
                        <a:t>320-200 TIRBT 20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r>
                        <a:rPr lang="en-US" sz="800" u="none" strike="noStrike" dirty="0">
                          <a:effectLst/>
                        </a:rPr>
                        <a:t>(0-15BAR)</a:t>
                      </a:r>
                      <a:endParaRPr lang="en-US" sz="800" b="0" i="0" u="none" strike="noStrike" dirty="0">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r" fontAlgn="b"/>
                      <a:r>
                        <a:rPr lang="en-US" sz="800" u="none" strike="noStrike">
                          <a:effectLst/>
                        </a:rPr>
                        <a:t>50</a:t>
                      </a:r>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11319" marR="11319" marT="11319"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11319" marR="11319" marT="11319" marB="0" anchor="b"/>
                </a:tc>
                <a:extLst>
                  <a:ext uri="{0D108BD9-81ED-4DB2-BD59-A6C34878D82A}">
                    <a16:rowId xmlns:a16="http://schemas.microsoft.com/office/drawing/2014/main" val="2631873812"/>
                  </a:ext>
                </a:extLst>
              </a:tr>
            </a:tbl>
          </a:graphicData>
        </a:graphic>
      </p:graphicFrame>
      <p:graphicFrame>
        <p:nvGraphicFramePr>
          <p:cNvPr id="9" name="Table 8">
            <a:extLst>
              <a:ext uri="{FF2B5EF4-FFF2-40B4-BE49-F238E27FC236}">
                <a16:creationId xmlns:a16="http://schemas.microsoft.com/office/drawing/2014/main" id="{36D6C27C-DAA8-49AB-8A90-04E1E6EB4E07}"/>
              </a:ext>
            </a:extLst>
          </p:cNvPr>
          <p:cNvGraphicFramePr>
            <a:graphicFrameLocks noGrp="1"/>
          </p:cNvGraphicFramePr>
          <p:nvPr/>
        </p:nvGraphicFramePr>
        <p:xfrm>
          <a:off x="707160" y="4334235"/>
          <a:ext cx="11137893" cy="2511912"/>
        </p:xfrm>
        <a:graphic>
          <a:graphicData uri="http://schemas.openxmlformats.org/drawingml/2006/table">
            <a:tbl>
              <a:tblPr firstRow="1">
                <a:tableStyleId>{5C22544A-7EE6-4342-B048-85BDC9FD1C3A}</a:tableStyleId>
              </a:tblPr>
              <a:tblGrid>
                <a:gridCol w="872293">
                  <a:extLst>
                    <a:ext uri="{9D8B030D-6E8A-4147-A177-3AD203B41FA5}">
                      <a16:colId xmlns:a16="http://schemas.microsoft.com/office/drawing/2014/main" val="2106644853"/>
                    </a:ext>
                  </a:extLst>
                </a:gridCol>
                <a:gridCol w="634836">
                  <a:extLst>
                    <a:ext uri="{9D8B030D-6E8A-4147-A177-3AD203B41FA5}">
                      <a16:colId xmlns:a16="http://schemas.microsoft.com/office/drawing/2014/main" val="3774282632"/>
                    </a:ext>
                  </a:extLst>
                </a:gridCol>
                <a:gridCol w="723681">
                  <a:extLst>
                    <a:ext uri="{9D8B030D-6E8A-4147-A177-3AD203B41FA5}">
                      <a16:colId xmlns:a16="http://schemas.microsoft.com/office/drawing/2014/main" val="1474287574"/>
                    </a:ext>
                  </a:extLst>
                </a:gridCol>
                <a:gridCol w="697835">
                  <a:extLst>
                    <a:ext uri="{9D8B030D-6E8A-4147-A177-3AD203B41FA5}">
                      <a16:colId xmlns:a16="http://schemas.microsoft.com/office/drawing/2014/main" val="2272094681"/>
                    </a:ext>
                  </a:extLst>
                </a:gridCol>
                <a:gridCol w="542760">
                  <a:extLst>
                    <a:ext uri="{9D8B030D-6E8A-4147-A177-3AD203B41FA5}">
                      <a16:colId xmlns:a16="http://schemas.microsoft.com/office/drawing/2014/main" val="1987091509"/>
                    </a:ext>
                  </a:extLst>
                </a:gridCol>
                <a:gridCol w="562145">
                  <a:extLst>
                    <a:ext uri="{9D8B030D-6E8A-4147-A177-3AD203B41FA5}">
                      <a16:colId xmlns:a16="http://schemas.microsoft.com/office/drawing/2014/main" val="721467342"/>
                    </a:ext>
                  </a:extLst>
                </a:gridCol>
                <a:gridCol w="736604">
                  <a:extLst>
                    <a:ext uri="{9D8B030D-6E8A-4147-A177-3AD203B41FA5}">
                      <a16:colId xmlns:a16="http://schemas.microsoft.com/office/drawing/2014/main" val="4100352079"/>
                    </a:ext>
                  </a:extLst>
                </a:gridCol>
                <a:gridCol w="421608">
                  <a:extLst>
                    <a:ext uri="{9D8B030D-6E8A-4147-A177-3AD203B41FA5}">
                      <a16:colId xmlns:a16="http://schemas.microsoft.com/office/drawing/2014/main" val="2028454137"/>
                    </a:ext>
                  </a:extLst>
                </a:gridCol>
                <a:gridCol w="421608">
                  <a:extLst>
                    <a:ext uri="{9D8B030D-6E8A-4147-A177-3AD203B41FA5}">
                      <a16:colId xmlns:a16="http://schemas.microsoft.com/office/drawing/2014/main" val="1138648642"/>
                    </a:ext>
                  </a:extLst>
                </a:gridCol>
                <a:gridCol w="421608">
                  <a:extLst>
                    <a:ext uri="{9D8B030D-6E8A-4147-A177-3AD203B41FA5}">
                      <a16:colId xmlns:a16="http://schemas.microsoft.com/office/drawing/2014/main" val="2908090377"/>
                    </a:ext>
                  </a:extLst>
                </a:gridCol>
                <a:gridCol w="421608">
                  <a:extLst>
                    <a:ext uri="{9D8B030D-6E8A-4147-A177-3AD203B41FA5}">
                      <a16:colId xmlns:a16="http://schemas.microsoft.com/office/drawing/2014/main" val="2498470020"/>
                    </a:ext>
                  </a:extLst>
                </a:gridCol>
                <a:gridCol w="421608">
                  <a:extLst>
                    <a:ext uri="{9D8B030D-6E8A-4147-A177-3AD203B41FA5}">
                      <a16:colId xmlns:a16="http://schemas.microsoft.com/office/drawing/2014/main" val="3475115139"/>
                    </a:ext>
                  </a:extLst>
                </a:gridCol>
                <a:gridCol w="421608">
                  <a:extLst>
                    <a:ext uri="{9D8B030D-6E8A-4147-A177-3AD203B41FA5}">
                      <a16:colId xmlns:a16="http://schemas.microsoft.com/office/drawing/2014/main" val="3183187432"/>
                    </a:ext>
                  </a:extLst>
                </a:gridCol>
                <a:gridCol w="421608">
                  <a:extLst>
                    <a:ext uri="{9D8B030D-6E8A-4147-A177-3AD203B41FA5}">
                      <a16:colId xmlns:a16="http://schemas.microsoft.com/office/drawing/2014/main" val="3869731475"/>
                    </a:ext>
                  </a:extLst>
                </a:gridCol>
                <a:gridCol w="421608">
                  <a:extLst>
                    <a:ext uri="{9D8B030D-6E8A-4147-A177-3AD203B41FA5}">
                      <a16:colId xmlns:a16="http://schemas.microsoft.com/office/drawing/2014/main" val="2885866724"/>
                    </a:ext>
                  </a:extLst>
                </a:gridCol>
                <a:gridCol w="421608">
                  <a:extLst>
                    <a:ext uri="{9D8B030D-6E8A-4147-A177-3AD203B41FA5}">
                      <a16:colId xmlns:a16="http://schemas.microsoft.com/office/drawing/2014/main" val="1114640157"/>
                    </a:ext>
                  </a:extLst>
                </a:gridCol>
                <a:gridCol w="421608">
                  <a:extLst>
                    <a:ext uri="{9D8B030D-6E8A-4147-A177-3AD203B41FA5}">
                      <a16:colId xmlns:a16="http://schemas.microsoft.com/office/drawing/2014/main" val="4264715457"/>
                    </a:ext>
                  </a:extLst>
                </a:gridCol>
                <a:gridCol w="421608">
                  <a:extLst>
                    <a:ext uri="{9D8B030D-6E8A-4147-A177-3AD203B41FA5}">
                      <a16:colId xmlns:a16="http://schemas.microsoft.com/office/drawing/2014/main" val="371128499"/>
                    </a:ext>
                  </a:extLst>
                </a:gridCol>
                <a:gridCol w="499147">
                  <a:extLst>
                    <a:ext uri="{9D8B030D-6E8A-4147-A177-3AD203B41FA5}">
                      <a16:colId xmlns:a16="http://schemas.microsoft.com/office/drawing/2014/main" val="2296353361"/>
                    </a:ext>
                  </a:extLst>
                </a:gridCol>
                <a:gridCol w="615452">
                  <a:extLst>
                    <a:ext uri="{9D8B030D-6E8A-4147-A177-3AD203B41FA5}">
                      <a16:colId xmlns:a16="http://schemas.microsoft.com/office/drawing/2014/main" val="3158701371"/>
                    </a:ext>
                  </a:extLst>
                </a:gridCol>
                <a:gridCol w="615452">
                  <a:extLst>
                    <a:ext uri="{9D8B030D-6E8A-4147-A177-3AD203B41FA5}">
                      <a16:colId xmlns:a16="http://schemas.microsoft.com/office/drawing/2014/main" val="598372847"/>
                    </a:ext>
                  </a:extLst>
                </a:gridCol>
              </a:tblGrid>
              <a:tr h="106456">
                <a:tc>
                  <a:txBody>
                    <a:bodyPr/>
                    <a:lstStyle/>
                    <a:p>
                      <a:pPr algn="l" fontAlgn="b"/>
                      <a:r>
                        <a:rPr lang="en-US" sz="700" u="none" strike="noStrike">
                          <a:effectLst/>
                        </a:rPr>
                        <a:t>DATE</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HOUR</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ITEM</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DESCRIPTION</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H/S</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CODE</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TYPE</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dirty="0">
                          <a:effectLst/>
                        </a:rPr>
                        <a:t>STOCK</a:t>
                      </a:r>
                      <a:endParaRPr lang="en-US" sz="700" b="1" i="0" u="none" strike="noStrike" dirty="0">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600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500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400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300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100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BAND</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L*</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A*</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B*</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BSPOT OCS</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BSPOT OCS200</a:t>
                      </a:r>
                      <a:endParaRPr lang="en-US" sz="700" b="1" i="0" u="none" strike="noStrike">
                        <a:solidFill>
                          <a:srgbClr val="FFFFFF"/>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BSPOT OCS300</a:t>
                      </a:r>
                      <a:endParaRPr lang="en-US" sz="700" b="1"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259105190"/>
                  </a:ext>
                </a:extLst>
              </a:tr>
              <a:tr h="208056">
                <a:tc>
                  <a:txBody>
                    <a:bodyPr/>
                    <a:lstStyle/>
                    <a:p>
                      <a:pPr algn="r" fontAlgn="b"/>
                      <a:r>
                        <a:rPr lang="en-US" sz="700" u="none" strike="noStrike" dirty="0">
                          <a:effectLst/>
                        </a:rPr>
                        <a:t>02/04/2019</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435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457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54</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55,85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0,54</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4037202150"/>
                  </a:ext>
                </a:extLst>
              </a:tr>
              <a:tr h="208056">
                <a:tc>
                  <a:txBody>
                    <a:bodyPr/>
                    <a:lstStyle/>
                    <a:p>
                      <a:pPr algn="r" fontAlgn="b"/>
                      <a:r>
                        <a:rPr lang="en-US" sz="700" u="none" strike="noStrike" dirty="0">
                          <a:effectLst/>
                        </a:rPr>
                        <a:t>03/04/2019</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2:00:00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233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6547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567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0,2</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97,86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2185560902"/>
                  </a:ext>
                </a:extLst>
              </a:tr>
              <a:tr h="208056">
                <a:tc>
                  <a:txBody>
                    <a:bodyPr/>
                    <a:lstStyle/>
                    <a:p>
                      <a:pPr algn="r" fontAlgn="b"/>
                      <a:r>
                        <a:rPr lang="en-US" sz="700" u="none" strike="noStrike">
                          <a:effectLst/>
                        </a:rPr>
                        <a:t>04/04/2019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3:00:00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6876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97,87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4046033452"/>
                  </a:ext>
                </a:extLst>
              </a:tr>
              <a:tr h="208056">
                <a:tc>
                  <a:txBody>
                    <a:bodyPr/>
                    <a:lstStyle/>
                    <a:p>
                      <a:pPr algn="r" fontAlgn="b"/>
                      <a:r>
                        <a:rPr lang="en-US" sz="700" u="none" strike="noStrike">
                          <a:effectLst/>
                        </a:rPr>
                        <a:t>05/04/2019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5645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7689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4768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0,4</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97,88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4011821948"/>
                  </a:ext>
                </a:extLst>
              </a:tr>
              <a:tr h="208056">
                <a:tc>
                  <a:txBody>
                    <a:bodyPr/>
                    <a:lstStyle/>
                    <a:p>
                      <a:pPr algn="r" fontAlgn="b"/>
                      <a:r>
                        <a:rPr lang="en-US" sz="700" u="none" strike="noStrike">
                          <a:effectLst/>
                        </a:rPr>
                        <a:t>06/04/2019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7657</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9807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87658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97,89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985734935"/>
                  </a:ext>
                </a:extLst>
              </a:tr>
              <a:tr h="208056">
                <a:tc>
                  <a:txBody>
                    <a:bodyPr/>
                    <a:lstStyle/>
                    <a:p>
                      <a:pPr algn="r" fontAlgn="b"/>
                      <a:r>
                        <a:rPr lang="en-US" sz="700" u="none" strike="noStrike">
                          <a:effectLst/>
                        </a:rPr>
                        <a:t>07/04/2019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87</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5676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2723232158"/>
                  </a:ext>
                </a:extLst>
              </a:tr>
              <a:tr h="208056">
                <a:tc>
                  <a:txBody>
                    <a:bodyPr/>
                    <a:lstStyle/>
                    <a:p>
                      <a:pPr algn="r" fontAlgn="b"/>
                      <a:r>
                        <a:rPr lang="en-US" sz="700" u="none" strike="noStrike">
                          <a:effectLst/>
                        </a:rPr>
                        <a:t>08/04/2019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SILO12</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787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5678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2420242040"/>
                  </a:ext>
                </a:extLst>
              </a:tr>
              <a:tr h="208056">
                <a:tc>
                  <a:txBody>
                    <a:bodyPr/>
                    <a:lstStyle/>
                    <a:p>
                      <a:pPr algn="r" fontAlgn="b"/>
                      <a:r>
                        <a:rPr lang="en-US" sz="700" u="none" strike="noStrike">
                          <a:effectLst/>
                        </a:rPr>
                        <a:t>09/04/2019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8:00:00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7685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97,92</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0,2</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2028542412"/>
                  </a:ext>
                </a:extLst>
              </a:tr>
              <a:tr h="208056">
                <a:tc>
                  <a:txBody>
                    <a:bodyPr/>
                    <a:lstStyle/>
                    <a:p>
                      <a:pPr algn="r" fontAlgn="b"/>
                      <a:r>
                        <a:rPr lang="en-US" sz="700" u="none" strike="noStrike">
                          <a:effectLst/>
                        </a:rPr>
                        <a:t>10/04/2019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SILO14</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46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577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8758</a:t>
                      </a:r>
                      <a:endParaRPr lang="en-US" sz="700" b="0" i="0" u="none" strike="noStrike" dirty="0">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0</a:t>
                      </a:r>
                      <a:endParaRPr lang="en-US" sz="700" b="0" i="0" u="none" strike="noStrike" dirty="0">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3352908134"/>
                  </a:ext>
                </a:extLst>
              </a:tr>
              <a:tr h="208056">
                <a:tc>
                  <a:txBody>
                    <a:bodyPr/>
                    <a:lstStyle/>
                    <a:p>
                      <a:pPr algn="r" fontAlgn="b"/>
                      <a:r>
                        <a:rPr lang="en-US" sz="700" u="none" strike="noStrike">
                          <a:effectLst/>
                        </a:rPr>
                        <a:t>11/04/2019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10:00:00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767</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87685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97,94</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3672279471"/>
                  </a:ext>
                </a:extLst>
              </a:tr>
              <a:tr h="208056">
                <a:tc>
                  <a:txBody>
                    <a:bodyPr/>
                    <a:lstStyle/>
                    <a:p>
                      <a:pPr algn="r" fontAlgn="b"/>
                      <a:r>
                        <a:rPr lang="en-US" sz="700" u="none" strike="noStrike">
                          <a:effectLst/>
                        </a:rPr>
                        <a:t>12/04/2019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11:00:00 AM</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7576575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HJGFKUYKFJKH</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DS</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20190402BJHJVJHVJHV</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FR</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l" fontAlgn="b"/>
                      <a:r>
                        <a:rPr lang="en-US" sz="700" u="none" strike="noStrike">
                          <a:effectLst/>
                        </a:rPr>
                        <a:t>SILO16</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748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7578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6765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97,95</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0,03</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0,8</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856" marR="4856" marT="4856" marB="0" anchor="b"/>
                </a:tc>
                <a:tc>
                  <a:txBody>
                    <a:bodyPr/>
                    <a:lstStyle/>
                    <a:p>
                      <a:pPr algn="r" fontAlgn="b"/>
                      <a:r>
                        <a:rPr lang="en-US" sz="700" u="none" strike="noStrike" dirty="0">
                          <a:effectLst/>
                        </a:rPr>
                        <a:t>1</a:t>
                      </a:r>
                      <a:endParaRPr lang="en-US" sz="700" b="0" i="0" u="none" strike="noStrike" dirty="0">
                        <a:solidFill>
                          <a:srgbClr val="000000"/>
                        </a:solidFill>
                        <a:effectLst/>
                        <a:latin typeface="Calibri" panose="020F0502020204030204" pitchFamily="34" charset="0"/>
                      </a:endParaRPr>
                    </a:p>
                  </a:txBody>
                  <a:tcPr marL="4856" marR="4856" marT="4856" marB="0" anchor="b"/>
                </a:tc>
                <a:extLst>
                  <a:ext uri="{0D108BD9-81ED-4DB2-BD59-A6C34878D82A}">
                    <a16:rowId xmlns:a16="http://schemas.microsoft.com/office/drawing/2014/main" val="3625406205"/>
                  </a:ext>
                </a:extLst>
              </a:tr>
            </a:tbl>
          </a:graphicData>
        </a:graphic>
      </p:graphicFrame>
      <p:sp>
        <p:nvSpPr>
          <p:cNvPr id="10" name="TextBox 9">
            <a:extLst>
              <a:ext uri="{FF2B5EF4-FFF2-40B4-BE49-F238E27FC236}">
                <a16:creationId xmlns:a16="http://schemas.microsoft.com/office/drawing/2014/main" id="{01D14EB3-E208-46A2-B50F-555FADD76B66}"/>
              </a:ext>
            </a:extLst>
          </p:cNvPr>
          <p:cNvSpPr txBox="1"/>
          <p:nvPr/>
        </p:nvSpPr>
        <p:spPr>
          <a:xfrm>
            <a:off x="663527" y="1543818"/>
            <a:ext cx="1786707" cy="318100"/>
          </a:xfrm>
          <a:prstGeom prst="rect">
            <a:avLst/>
          </a:prstGeom>
          <a:noFill/>
        </p:spPr>
        <p:txBody>
          <a:bodyPr wrap="none" rtlCol="0">
            <a:spAutoFit/>
          </a:bodyPr>
          <a:lstStyle/>
          <a:p>
            <a:pPr algn="ctr"/>
            <a:r>
              <a:rPr lang="en-US" sz="1467" b="1" dirty="0">
                <a:solidFill>
                  <a:schemeClr val="tx1">
                    <a:lumMod val="75000"/>
                    <a:lumOff val="25000"/>
                  </a:schemeClr>
                </a:solidFill>
                <a:latin typeface="Helvetica Light"/>
                <a:cs typeface="Helvetica Light"/>
              </a:rPr>
              <a:t>Historic sensor data</a:t>
            </a:r>
          </a:p>
        </p:txBody>
      </p:sp>
      <p:sp>
        <p:nvSpPr>
          <p:cNvPr id="11" name="TextBox 10">
            <a:extLst>
              <a:ext uri="{FF2B5EF4-FFF2-40B4-BE49-F238E27FC236}">
                <a16:creationId xmlns:a16="http://schemas.microsoft.com/office/drawing/2014/main" id="{256AA33E-723A-4D0E-90D2-BC1EADF45D57}"/>
              </a:ext>
            </a:extLst>
          </p:cNvPr>
          <p:cNvSpPr txBox="1"/>
          <p:nvPr/>
        </p:nvSpPr>
        <p:spPr>
          <a:xfrm>
            <a:off x="684688" y="3950192"/>
            <a:ext cx="2199640" cy="318100"/>
          </a:xfrm>
          <a:prstGeom prst="rect">
            <a:avLst/>
          </a:prstGeom>
          <a:noFill/>
        </p:spPr>
        <p:txBody>
          <a:bodyPr wrap="none" rtlCol="0">
            <a:spAutoFit/>
          </a:bodyPr>
          <a:lstStyle/>
          <a:p>
            <a:pPr algn="ctr"/>
            <a:r>
              <a:rPr lang="en-US" sz="1467" b="1" dirty="0">
                <a:solidFill>
                  <a:schemeClr val="tx1">
                    <a:lumMod val="75000"/>
                    <a:lumOff val="25000"/>
                  </a:schemeClr>
                </a:solidFill>
                <a:latin typeface="Helvetica Light"/>
                <a:cs typeface="Helvetica Light"/>
              </a:rPr>
              <a:t>Quality inspection results</a:t>
            </a:r>
          </a:p>
        </p:txBody>
      </p:sp>
    </p:spTree>
    <p:extLst>
      <p:ext uri="{BB962C8B-B14F-4D97-AF65-F5344CB8AC3E}">
        <p14:creationId xmlns:p14="http://schemas.microsoft.com/office/powerpoint/2010/main" val="3616954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1768</Words>
  <Application>Microsoft Macintosh PowerPoint</Application>
  <PresentationFormat>Widescreen</PresentationFormat>
  <Paragraphs>598</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Provided Data</vt:lpstr>
      <vt:lpstr>PowerPoint Presentation</vt:lpstr>
      <vt:lpstr>Deliverables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Azure Integration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Robbrecht</dc:creator>
  <cp:lastModifiedBy>Simon Robbrecht</cp:lastModifiedBy>
  <cp:revision>1</cp:revision>
  <dcterms:created xsi:type="dcterms:W3CDTF">2019-09-25T11:56:14Z</dcterms:created>
  <dcterms:modified xsi:type="dcterms:W3CDTF">2019-09-25T11:56:36Z</dcterms:modified>
</cp:coreProperties>
</file>