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2" r:id="rId4"/>
    <p:sldId id="524" r:id="rId5"/>
    <p:sldId id="523" r:id="rId6"/>
    <p:sldId id="258" r:id="rId7"/>
    <p:sldId id="525" r:id="rId8"/>
    <p:sldId id="260" r:id="rId9"/>
    <p:sldId id="52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2962-C716-2248-83C1-4C80289E40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308D-0151-164E-A240-B11DB04B75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Stochastic demand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20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35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88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688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1" y="1285861"/>
            <a:ext cx="5384800" cy="49292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85861"/>
            <a:ext cx="5384800" cy="49292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09600" y="285736"/>
            <a:ext cx="8724923" cy="857248"/>
          </a:xfrm>
        </p:spPr>
        <p:txBody>
          <a:bodyPr anchor="b">
            <a:norm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0"/>
          </p:nvPr>
        </p:nvSpPr>
        <p:spPr>
          <a:xfrm>
            <a:off x="10416117" y="6662739"/>
            <a:ext cx="1210734" cy="1365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09B04DA-E59E-D241-8909-FCE021CC1B9E}" type="slidenum">
              <a:rPr lang="sv-SE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9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1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9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26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41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17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73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38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3EEE-7FFE-442C-8F79-460A0C0B742C}" type="datetimeFigureOut">
              <a:rPr lang="nl-BE" smtClean="0"/>
              <a:t>21/01/2020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111E-EB28-4620-A976-506A3C89E49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0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Customer Data in a Fleet Scheduling Optimization Problem: From Predictive to Prescriptive Analytics</a:t>
            </a:r>
            <a:endParaRPr lang="nl-BE" dirty="0">
              <a:solidFill>
                <a:srgbClr val="0066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nl-BE" dirty="0">
                <a:solidFill>
                  <a:srgbClr val="006699"/>
                </a:solidFill>
              </a:rPr>
              <a:t>Ghent University – Department of MIO/Data Analytics</a:t>
            </a:r>
          </a:p>
          <a:p>
            <a:r>
              <a:rPr lang="nl-BE" dirty="0">
                <a:solidFill>
                  <a:srgbClr val="006699"/>
                </a:solidFill>
              </a:rPr>
              <a:t>Dirk Van den Poel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BBC02-B9CD-C14F-B152-29D571AE5418}"/>
              </a:ext>
            </a:extLst>
          </p:cNvPr>
          <p:cNvSpPr txBox="1"/>
          <p:nvPr/>
        </p:nvSpPr>
        <p:spPr>
          <a:xfrm>
            <a:off x="1146875" y="6106331"/>
            <a:ext cx="90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© 2020  Prof. Dr. Dirk Van den Poel, Ghent University: </a:t>
            </a:r>
            <a:r>
              <a:rPr lang="en-US" dirty="0" err="1"/>
              <a:t>dirk.vandenpoel@UGent.be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006699"/>
                </a:solidFill>
              </a:rPr>
              <a:t>Context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806" y="156335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Door-to-door sales + </a:t>
            </a:r>
            <a:r>
              <a:rPr lang="en-US" dirty="0" err="1">
                <a:solidFill>
                  <a:srgbClr val="006699"/>
                </a:solidFill>
              </a:rPr>
              <a:t>websales</a:t>
            </a:r>
            <a:endParaRPr lang="en-US" dirty="0">
              <a:solidFill>
                <a:srgbClr val="006699"/>
              </a:solidFill>
            </a:endParaRP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6B72D-2D7C-2C4A-837C-94C5428F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61" y="1987549"/>
            <a:ext cx="10160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1" y="285750"/>
            <a:ext cx="6543675" cy="85725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i="1" dirty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12" indent="-2857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42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8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95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CFBD4E-CB45-7F4C-9394-01343ADEA8F4}" type="slidenum">
              <a:rPr lang="sv-SE">
                <a:solidFill>
                  <a:schemeClr val="bg1"/>
                </a:solidFill>
                <a:latin typeface="Verdana" charset="0"/>
                <a:cs typeface="Arial" charset="0"/>
              </a:rPr>
              <a:pPr eaLnBrk="1" hangingPunct="1"/>
              <a:t>3</a:t>
            </a:fld>
            <a:endParaRPr lang="sv-SE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428331" y="-135552"/>
            <a:ext cx="2487613" cy="2447925"/>
            <a:chOff x="0" y="0"/>
            <a:chExt cx="5191" cy="4432"/>
          </a:xfrm>
        </p:grpSpPr>
        <p:grpSp>
          <p:nvGrpSpPr>
            <p:cNvPr id="24594" name="Group 5"/>
            <p:cNvGrpSpPr>
              <a:grpSpLocks/>
            </p:cNvGrpSpPr>
            <p:nvPr/>
          </p:nvGrpSpPr>
          <p:grpSpPr bwMode="auto">
            <a:xfrm>
              <a:off x="0" y="0"/>
              <a:ext cx="5191" cy="4432"/>
              <a:chOff x="0" y="0"/>
              <a:chExt cx="5191" cy="4432"/>
            </a:xfrm>
          </p:grpSpPr>
          <p:pic>
            <p:nvPicPr>
              <p:cNvPr id="24596" name="Picture 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02" t="17744" r="11705" b="11946"/>
              <a:stretch>
                <a:fillRect/>
              </a:stretch>
            </p:blipFill>
            <p:spPr bwMode="auto">
              <a:xfrm>
                <a:off x="0" y="0"/>
                <a:ext cx="5191" cy="4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7" name="Oval 2"/>
              <p:cNvSpPr>
                <a:spLocks/>
              </p:cNvSpPr>
              <p:nvPr/>
            </p:nvSpPr>
            <p:spPr bwMode="auto">
              <a:xfrm>
                <a:off x="2489" y="1582"/>
                <a:ext cx="208" cy="2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0"/>
              </a:p>
            </p:txBody>
          </p:sp>
          <p:sp>
            <p:nvSpPr>
              <p:cNvPr id="24598" name="AutoShape 3"/>
              <p:cNvSpPr>
                <a:spLocks/>
              </p:cNvSpPr>
              <p:nvPr/>
            </p:nvSpPr>
            <p:spPr bwMode="auto">
              <a:xfrm rot="8713615">
                <a:off x="165" y="1491"/>
                <a:ext cx="485" cy="231"/>
              </a:xfrm>
              <a:custGeom>
                <a:avLst/>
                <a:gdLst/>
                <a:ahLst/>
                <a:cxnLst/>
                <a:rect l="0" t="0" r="r" b="b"/>
                <a:pathLst>
                  <a:path w="21368" h="20180">
                    <a:moveTo>
                      <a:pt x="-210" y="10090"/>
                    </a:moveTo>
                    <a:lnTo>
                      <a:pt x="-210" y="10090"/>
                    </a:lnTo>
                    <a:cubicBezTo>
                      <a:pt x="-94" y="4517"/>
                      <a:pt x="2278" y="-193"/>
                      <a:pt x="5088" y="-430"/>
                    </a:cubicBezTo>
                    <a:lnTo>
                      <a:pt x="16280" y="-1376"/>
                    </a:lnTo>
                    <a:cubicBezTo>
                      <a:pt x="19090" y="-1613"/>
                      <a:pt x="21274" y="2712"/>
                      <a:pt x="21158" y="8284"/>
                    </a:cubicBezTo>
                    <a:cubicBezTo>
                      <a:pt x="21042" y="13857"/>
                      <a:pt x="18670" y="18567"/>
                      <a:pt x="15860" y="18804"/>
                    </a:cubicBezTo>
                    <a:lnTo>
                      <a:pt x="4668" y="19750"/>
                    </a:lnTo>
                    <a:cubicBezTo>
                      <a:pt x="1858" y="19987"/>
                      <a:pt x="-326" y="15662"/>
                      <a:pt x="-210" y="10090"/>
                    </a:cubicBezTo>
                    <a:close/>
                    <a:moveTo>
                      <a:pt x="-210" y="10090"/>
                    </a:moveTo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0"/>
              </a:p>
            </p:txBody>
          </p:sp>
          <p:sp>
            <p:nvSpPr>
              <p:cNvPr id="24599" name="AutoShape 4"/>
              <p:cNvSpPr>
                <a:spLocks/>
              </p:cNvSpPr>
              <p:nvPr/>
            </p:nvSpPr>
            <p:spPr bwMode="auto">
              <a:xfrm rot="-6688746">
                <a:off x="158" y="1673"/>
                <a:ext cx="509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439" h="20472">
                    <a:moveTo>
                      <a:pt x="146" y="10236"/>
                    </a:moveTo>
                    <a:lnTo>
                      <a:pt x="146" y="10236"/>
                    </a:lnTo>
                    <a:cubicBezTo>
                      <a:pt x="65" y="4582"/>
                      <a:pt x="2074" y="135"/>
                      <a:pt x="4633" y="302"/>
                    </a:cubicBezTo>
                    <a:lnTo>
                      <a:pt x="16805" y="1096"/>
                    </a:lnTo>
                    <a:cubicBezTo>
                      <a:pt x="19364" y="1263"/>
                      <a:pt x="21504" y="5981"/>
                      <a:pt x="21584" y="11634"/>
                    </a:cubicBezTo>
                    <a:cubicBezTo>
                      <a:pt x="21665" y="17288"/>
                      <a:pt x="19656" y="21735"/>
                      <a:pt x="17097" y="21568"/>
                    </a:cubicBezTo>
                    <a:lnTo>
                      <a:pt x="4925" y="20774"/>
                    </a:lnTo>
                    <a:cubicBezTo>
                      <a:pt x="2366" y="20607"/>
                      <a:pt x="226" y="15889"/>
                      <a:pt x="146" y="10236"/>
                    </a:cubicBezTo>
                    <a:close/>
                    <a:moveTo>
                      <a:pt x="146" y="10236"/>
                    </a:moveTo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0"/>
              </a:p>
            </p:txBody>
          </p:sp>
        </p:grpSp>
        <p:sp>
          <p:nvSpPr>
            <p:cNvPr id="24595" name="Oval 6"/>
            <p:cNvSpPr>
              <a:spLocks/>
            </p:cNvSpPr>
            <p:nvPr/>
          </p:nvSpPr>
          <p:spPr bwMode="auto">
            <a:xfrm>
              <a:off x="1792" y="1325"/>
              <a:ext cx="353" cy="386"/>
            </a:xfrm>
            <a:prstGeom prst="ellipse">
              <a:avLst/>
            </a:prstGeom>
            <a:solidFill>
              <a:srgbClr val="18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945535"/>
            <a:ext cx="3303587" cy="2879725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377336"/>
            <a:ext cx="4248150" cy="3681413"/>
          </a:xfrm>
          <a:prstGeom prst="rect">
            <a:avLst/>
          </a:prstGeom>
          <a:noFill/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95551" y="729635"/>
            <a:ext cx="576263" cy="30241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27351" y="585173"/>
            <a:ext cx="3313113" cy="3603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83113" y="1377335"/>
            <a:ext cx="5616575" cy="935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83113" y="2385398"/>
            <a:ext cx="1368425" cy="26638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18239" y="1088409"/>
            <a:ext cx="957262" cy="482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33"/>
          <p:cNvSpPr txBox="1">
            <a:spLocks noChangeArrowheads="1"/>
          </p:cNvSpPr>
          <p:nvPr/>
        </p:nvSpPr>
        <p:spPr bwMode="auto">
          <a:xfrm>
            <a:off x="6527800" y="729635"/>
            <a:ext cx="1368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Warehouse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896226" y="945534"/>
            <a:ext cx="1008063" cy="1849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36"/>
          <p:cNvSpPr txBox="1">
            <a:spLocks noChangeArrowheads="1"/>
          </p:cNvSpPr>
          <p:nvPr/>
        </p:nvSpPr>
        <p:spPr bwMode="auto">
          <a:xfrm>
            <a:off x="8616950" y="585173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Route</a:t>
            </a:r>
          </a:p>
        </p:txBody>
      </p:sp>
      <p:sp>
        <p:nvSpPr>
          <p:cNvPr id="24591" name="TextBox 37"/>
          <p:cNvSpPr txBox="1">
            <a:spLocks noChangeArrowheads="1"/>
          </p:cNvSpPr>
          <p:nvPr/>
        </p:nvSpPr>
        <p:spPr bwMode="auto">
          <a:xfrm>
            <a:off x="1703389" y="1767143"/>
            <a:ext cx="1368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Belgium</a:t>
            </a:r>
          </a:p>
        </p:txBody>
      </p:sp>
      <p:sp>
        <p:nvSpPr>
          <p:cNvPr id="24592" name="TextBox 38"/>
          <p:cNvSpPr txBox="1">
            <a:spLocks noChangeArrowheads="1"/>
          </p:cNvSpPr>
          <p:nvPr/>
        </p:nvSpPr>
        <p:spPr bwMode="auto">
          <a:xfrm>
            <a:off x="3071814" y="389669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Region’s Routes</a:t>
            </a:r>
          </a:p>
        </p:txBody>
      </p:sp>
      <p:sp>
        <p:nvSpPr>
          <p:cNvPr id="24593" name="TextBox 39"/>
          <p:cNvSpPr txBox="1">
            <a:spLocks noChangeArrowheads="1"/>
          </p:cNvSpPr>
          <p:nvPr/>
        </p:nvSpPr>
        <p:spPr bwMode="auto">
          <a:xfrm>
            <a:off x="4583113" y="4617423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Detailed</a:t>
            </a:r>
          </a:p>
          <a:p>
            <a:pPr eaLnBrk="1" hangingPunct="1"/>
            <a:r>
              <a:rPr lang="en-US" sz="1400"/>
              <a:t>Route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BF97A3-8CB5-954E-A839-B49E60D31948}"/>
              </a:ext>
            </a:extLst>
          </p:cNvPr>
          <p:cNvSpPr txBox="1">
            <a:spLocks/>
          </p:cNvSpPr>
          <p:nvPr/>
        </p:nvSpPr>
        <p:spPr>
          <a:xfrm>
            <a:off x="1981201" y="5156110"/>
            <a:ext cx="9161194" cy="1504484"/>
          </a:xfrm>
          <a:prstGeom prst="rect">
            <a:avLst/>
          </a:prstGeom>
          <a:noFill/>
          <a:ln>
            <a:noFill/>
          </a:ln>
        </p:spPr>
        <p:txBody>
          <a:bodyPr wrap="square" lIns="64283" tIns="64283" rIns="64283" bIns="64283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112" marR="0" lvl="2" indent="-1635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2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450" marR="0" lvl="3" indent="-2476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325" marR="0" lvl="4" indent="-1165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012" marR="0" lvl="5" indent="-17495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196" marR="0" lvl="6" indent="-16473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381" marR="0" lvl="7" indent="-16722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565" marR="0" lvl="8" indent="-16970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VERCAMER D., VAN DEN POEL D., GENDREAU M. (2020), A Framework for Solving Real-Life Large-Scale Multi-Depot VRP, </a:t>
            </a:r>
            <a:r>
              <a:rPr lang="en-US" sz="2000" i="1" dirty="0"/>
              <a:t>ready for submission.</a:t>
            </a:r>
          </a:p>
          <a:p>
            <a:endParaRPr lang="en-US" sz="773" i="1" dirty="0"/>
          </a:p>
          <a:p>
            <a:r>
              <a:rPr lang="en-US" sz="2000" dirty="0"/>
              <a:t>VERCAMER D., VAN DEN POEL D., GENDREAU M. &amp; BAECKE P. (2020), Data-Driven Door-to-Door Sales, </a:t>
            </a:r>
            <a:r>
              <a:rPr lang="en-US" sz="2000" i="1" dirty="0"/>
              <a:t>ready for submission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006699"/>
                </a:solidFill>
              </a:rPr>
              <a:t>Why?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</a:rPr>
              <a:t>Challenges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Routing a sales force is a grand challenge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The scale of the operation: 120 000+ customers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Many complicating factors: professional deliveries before a certain time of the day, … 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Combining the marketing challenge with the logistics (routing) challenge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10E34-D8AC-3C45-B1F2-DE5887F1497E}"/>
              </a:ext>
            </a:extLst>
          </p:cNvPr>
          <p:cNvSpPr txBox="1"/>
          <p:nvPr/>
        </p:nvSpPr>
        <p:spPr>
          <a:xfrm>
            <a:off x="1146875" y="6106331"/>
            <a:ext cx="90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© 2020  Prof. Dr. Dirk Van den Poel, Ghent University: </a:t>
            </a:r>
            <a:r>
              <a:rPr lang="en-US" dirty="0" err="1"/>
              <a:t>dirk.vandenpoel@UGent.be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85750"/>
            <a:ext cx="65436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Case: Door-to-Door Sales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36088" y="6662739"/>
            <a:ext cx="908050" cy="13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12" indent="-2857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42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8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95" indent="-228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EAA537-CCD2-1B4E-93FB-82D2751578A1}" type="slidenum">
              <a:rPr lang="sv-SE">
                <a:solidFill>
                  <a:schemeClr val="bg1"/>
                </a:solidFill>
                <a:latin typeface="Verdana" charset="0"/>
                <a:cs typeface="Arial" charset="0"/>
              </a:rPr>
              <a:pPr eaLnBrk="1" hangingPunct="1"/>
              <a:t>5</a:t>
            </a:fld>
            <a:endParaRPr lang="sv-SE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554413" y="1735663"/>
            <a:ext cx="5307012" cy="3311525"/>
            <a:chOff x="1400593" y="985225"/>
            <a:chExt cx="5305689" cy="3311783"/>
          </a:xfrm>
        </p:grpSpPr>
        <p:sp>
          <p:nvSpPr>
            <p:cNvPr id="6" name="Magnetic Disk 3"/>
            <p:cNvSpPr/>
            <p:nvPr/>
          </p:nvSpPr>
          <p:spPr>
            <a:xfrm>
              <a:off x="1400593" y="2742725"/>
              <a:ext cx="1542665" cy="1554283"/>
            </a:xfrm>
            <a:prstGeom prst="flowChartMagneticDisk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Helvetica Neue"/>
                  <a:cs typeface="Helvetica Neue"/>
                </a:rPr>
                <a:t>Standard Analytics</a:t>
              </a:r>
            </a:p>
          </p:txBody>
        </p:sp>
        <p:sp>
          <p:nvSpPr>
            <p:cNvPr id="7" name="Magnetic Disk 4"/>
            <p:cNvSpPr/>
            <p:nvPr/>
          </p:nvSpPr>
          <p:spPr>
            <a:xfrm>
              <a:off x="1400593" y="1815553"/>
              <a:ext cx="1542665" cy="1401871"/>
            </a:xfrm>
            <a:prstGeom prst="flowChartMagneticDisk">
              <a:avLst/>
            </a:prstGeom>
            <a:solidFill>
              <a:schemeClr val="accent1"/>
            </a:solidFill>
            <a:ln>
              <a:solidFill>
                <a:srgbClr val="6417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Enhanced Analytics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57275" y="1816138"/>
              <a:ext cx="593492" cy="248086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6417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Analytics interface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63617" y="1815553"/>
              <a:ext cx="1542665" cy="1139914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417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Enhanced Fleet Dispatching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55781" y="1815553"/>
              <a:ext cx="593577" cy="248145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6417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Logistics interface</a:t>
              </a: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3762204" y="2695096"/>
              <a:ext cx="593577" cy="522328"/>
            </a:xfrm>
            <a:prstGeom prst="left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63617" y="2955466"/>
              <a:ext cx="1542665" cy="134154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Helvetica Neue"/>
                  <a:cs typeface="Helvetica Neue"/>
                </a:rPr>
                <a:t>Standard Fleet Dispatching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00593" y="985225"/>
              <a:ext cx="5305689" cy="56995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Customer Analytics &amp; Logistics Management</a:t>
              </a:r>
            </a:p>
          </p:txBody>
        </p:sp>
      </p:grpSp>
      <p:sp>
        <p:nvSpPr>
          <p:cNvPr id="14" name="Magnetic Disk 1"/>
          <p:cNvSpPr/>
          <p:nvPr/>
        </p:nvSpPr>
        <p:spPr>
          <a:xfrm>
            <a:off x="1958976" y="1946801"/>
            <a:ext cx="1071563" cy="1631950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CRM</a:t>
            </a:r>
          </a:p>
          <a:p>
            <a:pPr algn="ctr">
              <a:defRPr/>
            </a:pPr>
            <a:r>
              <a:rPr lang="en-US" sz="1100" dirty="0"/>
              <a:t>Transactional data</a:t>
            </a:r>
          </a:p>
          <a:p>
            <a:pPr algn="ctr">
              <a:defRPr/>
            </a:pPr>
            <a:r>
              <a:rPr lang="en-US" sz="1100" dirty="0"/>
              <a:t>Customer profiles</a:t>
            </a:r>
          </a:p>
        </p:txBody>
      </p:sp>
      <p:sp>
        <p:nvSpPr>
          <p:cNvPr id="15" name="Multidocument 5"/>
          <p:cNvSpPr/>
          <p:nvPr/>
        </p:nvSpPr>
        <p:spPr>
          <a:xfrm>
            <a:off x="9461500" y="2881839"/>
            <a:ext cx="1087438" cy="1395413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Route templates</a:t>
            </a:r>
          </a:p>
        </p:txBody>
      </p:sp>
      <p:sp>
        <p:nvSpPr>
          <p:cNvPr id="16" name="Magnetic Disk 17"/>
          <p:cNvSpPr/>
          <p:nvPr/>
        </p:nvSpPr>
        <p:spPr>
          <a:xfrm>
            <a:off x="1958976" y="3834339"/>
            <a:ext cx="1071563" cy="1630363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Website</a:t>
            </a:r>
          </a:p>
          <a:p>
            <a:pPr algn="ctr">
              <a:defRPr/>
            </a:pPr>
            <a:r>
              <a:rPr lang="en-US" sz="1100" dirty="0"/>
              <a:t>Clickstream data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098800" y="3312051"/>
            <a:ext cx="376238" cy="522287"/>
          </a:xfrm>
          <a:prstGeom prst="rightArrow">
            <a:avLst>
              <a:gd name="adj1" fmla="val 50000"/>
              <a:gd name="adj2" fmla="val 695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8" name="Right Arrow 17"/>
          <p:cNvSpPr/>
          <p:nvPr/>
        </p:nvSpPr>
        <p:spPr>
          <a:xfrm>
            <a:off x="8996364" y="3312051"/>
            <a:ext cx="376237" cy="522287"/>
          </a:xfrm>
          <a:prstGeom prst="rightArrow">
            <a:avLst>
              <a:gd name="adj1" fmla="val 50000"/>
              <a:gd name="adj2" fmla="val 695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3475038" y="5459303"/>
            <a:ext cx="7673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Ensure that </a:t>
            </a:r>
            <a:r>
              <a:rPr lang="en-US" sz="2400" b="1" dirty="0">
                <a:solidFill>
                  <a:schemeClr val="accent1"/>
                </a:solidFill>
              </a:rPr>
              <a:t>Customer Analytics </a:t>
            </a:r>
            <a:r>
              <a:rPr lang="en-US" sz="2400" b="1" dirty="0"/>
              <a:t>is the source of a </a:t>
            </a:r>
          </a:p>
          <a:p>
            <a:pPr algn="ctr" eaLnBrk="1" hangingPunct="1"/>
            <a:r>
              <a:rPr lang="en-US" sz="2400" b="1" dirty="0"/>
              <a:t>Smart </a:t>
            </a:r>
            <a:r>
              <a:rPr lang="en-US" sz="2400" b="1" dirty="0">
                <a:solidFill>
                  <a:schemeClr val="accent1"/>
                </a:solidFill>
              </a:rPr>
              <a:t>Logistics Management </a:t>
            </a:r>
            <a:r>
              <a:rPr lang="en-US" sz="2400" b="1" dirty="0"/>
              <a:t>&amp; improve over time.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7B137-B86B-1748-8195-FFF82A610C30}"/>
              </a:ext>
            </a:extLst>
          </p:cNvPr>
          <p:cNvSpPr txBox="1"/>
          <p:nvPr/>
        </p:nvSpPr>
        <p:spPr>
          <a:xfrm>
            <a:off x="1904988" y="6429932"/>
            <a:ext cx="90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© 2020  Prof. Dr. Dirk Van den Poel, Ghent University: </a:t>
            </a:r>
            <a:r>
              <a:rPr lang="en-US" dirty="0" err="1"/>
              <a:t>dirk.vandenpoel@UGent.be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006699"/>
                </a:solidFill>
              </a:rPr>
              <a:t>What &amp; How?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6699"/>
              </a:solidFill>
            </a:endParaRPr>
          </a:p>
          <a:p>
            <a:r>
              <a:rPr lang="en-US" dirty="0">
                <a:solidFill>
                  <a:srgbClr val="006699"/>
                </a:solidFill>
              </a:rPr>
              <a:t>How did we realize this product/service? 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AI/Machine Learning in 2 parts: customer targeting &amp; logistics part</a:t>
            </a:r>
          </a:p>
          <a:p>
            <a:pPr lvl="2"/>
            <a:r>
              <a:rPr lang="en-US" dirty="0">
                <a:solidFill>
                  <a:srgbClr val="006699"/>
                </a:solidFill>
              </a:rPr>
              <a:t>Algorithms implemented in C++ for speed + parallel execution</a:t>
            </a:r>
          </a:p>
          <a:p>
            <a:pPr lvl="1"/>
            <a:r>
              <a:rPr lang="en-US" dirty="0">
                <a:solidFill>
                  <a:srgbClr val="006699"/>
                </a:solidFill>
              </a:rPr>
              <a:t>UI implementation by IT partner</a:t>
            </a:r>
          </a:p>
          <a:p>
            <a:pPr lvl="2"/>
            <a:r>
              <a:rPr lang="en-US" dirty="0">
                <a:solidFill>
                  <a:srgbClr val="006699"/>
                </a:solidFill>
              </a:rPr>
              <a:t>GUI in C#</a:t>
            </a:r>
            <a:endParaRPr lang="nl-BE" dirty="0">
              <a:solidFill>
                <a:srgbClr val="00669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CACF-D636-C042-BFB2-1EDDE763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886A88-471D-844A-AE2E-F228206E3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72" y="365125"/>
            <a:ext cx="11295569" cy="6021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C46373-5659-D149-ACA2-11FBC2EB23B1}"/>
              </a:ext>
            </a:extLst>
          </p:cNvPr>
          <p:cNvSpPr txBox="1"/>
          <p:nvPr/>
        </p:nvSpPr>
        <p:spPr>
          <a:xfrm>
            <a:off x="1410346" y="6386217"/>
            <a:ext cx="90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Copyright 2020.  Prof. Dr. Dirk Van den Poel, Ghent University: </a:t>
            </a:r>
            <a:r>
              <a:rPr lang="en-US" dirty="0" err="1"/>
              <a:t>dirk.vandenpoel@UGent.be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Lessons learned</a:t>
            </a:r>
            <a:endParaRPr lang="nl-BE" dirty="0">
              <a:solidFill>
                <a:srgbClr val="0066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6699"/>
                </a:solidFill>
              </a:rPr>
              <a:t>What suggestions do you have for other companies who want to implement AI/ML?</a:t>
            </a:r>
          </a:p>
          <a:p>
            <a:pPr lvl="1"/>
            <a:r>
              <a:rPr lang="nl-BE" dirty="0">
                <a:solidFill>
                  <a:srgbClr val="006699"/>
                </a:solidFill>
              </a:rPr>
              <a:t>Change management: Introducing a new way of working is a challenge</a:t>
            </a:r>
          </a:p>
          <a:p>
            <a:pPr lvl="1"/>
            <a:r>
              <a:rPr lang="nl-BE" dirty="0">
                <a:solidFill>
                  <a:srgbClr val="006699"/>
                </a:solidFill>
              </a:rPr>
              <a:t>Role of Unions</a:t>
            </a:r>
          </a:p>
          <a:p>
            <a:pPr lvl="1"/>
            <a:endParaRPr lang="nl-BE" dirty="0">
              <a:solidFill>
                <a:srgbClr val="006699"/>
              </a:solidFill>
            </a:endParaRPr>
          </a:p>
          <a:p>
            <a:r>
              <a:rPr lang="nl-BE" dirty="0">
                <a:solidFill>
                  <a:srgbClr val="006699"/>
                </a:solidFill>
              </a:rPr>
              <a:t>What were the hardest problems you had to tackle?</a:t>
            </a:r>
          </a:p>
          <a:p>
            <a:pPr lvl="1"/>
            <a:r>
              <a:rPr lang="nl-BE" dirty="0">
                <a:solidFill>
                  <a:srgbClr val="006699"/>
                </a:solidFill>
              </a:rPr>
              <a:t>Getting the right data in a timely manner (from multiple sources)</a:t>
            </a:r>
          </a:p>
          <a:p>
            <a:pPr lvl="1"/>
            <a:r>
              <a:rPr lang="nl-BE" dirty="0">
                <a:solidFill>
                  <a:srgbClr val="006699"/>
                </a:solidFill>
              </a:rPr>
              <a:t>Getting the human/machine interface right</a:t>
            </a:r>
          </a:p>
          <a:p>
            <a:pPr marL="0" indent="0">
              <a:buNone/>
            </a:pPr>
            <a:endParaRPr lang="nl-BE" dirty="0">
              <a:solidFill>
                <a:srgbClr val="00669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06" y="5349875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D975-91FA-CA44-AD1B-57B1F344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0B07C2-E41A-B14F-854D-A446D4AF7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" y="-346008"/>
            <a:ext cx="12183541" cy="7614713"/>
          </a:xfrm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7B9FA9EA-B932-6C43-9426-27C64A05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784" y="5634980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361</Words>
  <Application>Microsoft Office PowerPoint</Application>
  <PresentationFormat>Breedbeeld</PresentationFormat>
  <Paragraphs>62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Helvetica Neue</vt:lpstr>
      <vt:lpstr>Verdana</vt:lpstr>
      <vt:lpstr>Kantoorthema</vt:lpstr>
      <vt:lpstr>Integration of Customer Data in a Fleet Scheduling Optimization Problem: From Predictive to Prescriptive Analytics</vt:lpstr>
      <vt:lpstr>Context</vt:lpstr>
      <vt:lpstr>PowerPoint-presentatie</vt:lpstr>
      <vt:lpstr>Why?</vt:lpstr>
      <vt:lpstr>Case: Door-to-Door Sales</vt:lpstr>
      <vt:lpstr>What &amp; How? </vt:lpstr>
      <vt:lpstr>PowerPoint-presentatie</vt:lpstr>
      <vt:lpstr>Lessons learned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 use case&gt;</dc:title>
  <dc:creator>Beatrice De Keyzer</dc:creator>
  <cp:lastModifiedBy>Beatrice De Keyzer</cp:lastModifiedBy>
  <cp:revision>26</cp:revision>
  <dcterms:created xsi:type="dcterms:W3CDTF">2019-08-30T06:57:48Z</dcterms:created>
  <dcterms:modified xsi:type="dcterms:W3CDTF">2020-01-21T10:12:17Z</dcterms:modified>
</cp:coreProperties>
</file>