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pptx" ContentType="image/pptx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0" r:id="rId2"/>
    <p:sldId id="257" r:id="rId3"/>
    <p:sldId id="274" r:id="rId4"/>
    <p:sldId id="309" r:id="rId5"/>
    <p:sldId id="311" r:id="rId6"/>
    <p:sldId id="305" r:id="rId7"/>
    <p:sldId id="315" r:id="rId8"/>
    <p:sldId id="318" r:id="rId9"/>
    <p:sldId id="319" r:id="rId10"/>
    <p:sldId id="322" r:id="rId11"/>
    <p:sldId id="269" r:id="rId12"/>
    <p:sldId id="266" r:id="rId13"/>
    <p:sldId id="261" r:id="rId14"/>
    <p:sldId id="262" r:id="rId15"/>
    <p:sldId id="267" r:id="rId16"/>
    <p:sldId id="288" r:id="rId17"/>
    <p:sldId id="289" r:id="rId18"/>
    <p:sldId id="294" r:id="rId19"/>
    <p:sldId id="295" r:id="rId20"/>
    <p:sldId id="323" r:id="rId21"/>
    <p:sldId id="296" r:id="rId22"/>
    <p:sldId id="297" r:id="rId23"/>
    <p:sldId id="298" r:id="rId24"/>
    <p:sldId id="299" r:id="rId25"/>
    <p:sldId id="324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F9E"/>
    <a:srgbClr val="192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94"/>
  </p:normalViewPr>
  <p:slideViewPr>
    <p:cSldViewPr>
      <p:cViewPr>
        <p:scale>
          <a:sx n="113" d="100"/>
          <a:sy n="113" d="100"/>
        </p:scale>
        <p:origin x="928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884DC-8570-42D6-9BAE-533F1430E767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D227E-736C-476B-AD06-15EAA52E18B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76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436B-FEE4-1E4E-9B0A-3487EB9F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2FC1-726E-2B45-BCB6-BDEDD94A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D6E44-8517-5F4E-B7EE-2B6BB397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A40E-312F-564B-B72F-A6844D316722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3F8FC-671B-5347-9F33-9FB4CDE0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FE13-30D7-F346-941C-422A5CAF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E05-EF15-B74B-9295-7AE44A963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?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?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pt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pt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pt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pt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pt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pt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pt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pt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pt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pt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HP1XXLHhz6FypwSY_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esame street">
            <a:extLst>
              <a:ext uri="{FF2B5EF4-FFF2-40B4-BE49-F238E27FC236}">
                <a16:creationId xmlns:a16="http://schemas.microsoft.com/office/drawing/2014/main" id="{DC492E5B-A002-4524-A6BF-0B08DE16B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7" b="5683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Freeform: Shape 7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7856"/>
            <a:ext cx="8262707" cy="1696782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9F756-9FFF-4838-ADC9-CB8FCC6AB27B}"/>
              </a:ext>
            </a:extLst>
          </p:cNvPr>
          <p:cNvSpPr txBox="1"/>
          <p:nvPr/>
        </p:nvSpPr>
        <p:spPr>
          <a:xfrm>
            <a:off x="630936" y="3149895"/>
            <a:ext cx="6642044" cy="1002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BERT AND THE OTHER TRANSFORMERS</a:t>
            </a:r>
          </a:p>
        </p:txBody>
      </p:sp>
    </p:spTree>
    <p:extLst>
      <p:ext uri="{BB962C8B-B14F-4D97-AF65-F5344CB8AC3E}">
        <p14:creationId xmlns:p14="http://schemas.microsoft.com/office/powerpoint/2010/main" val="273805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Fi3lr3ENzE4XPw7X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3C3CEC-4DE8-7448-A77A-A2B62976D78A}"/>
              </a:ext>
            </a:extLst>
          </p:cNvPr>
          <p:cNvSpPr/>
          <p:nvPr/>
        </p:nvSpPr>
        <p:spPr>
          <a:xfrm>
            <a:off x="7848600" y="4229100"/>
            <a:ext cx="1295400" cy="91440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66E1072-B51A-3F4D-9783-E45FA9580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3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5xiJxhfx9ixVdUw_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27E0B8-A31E-1145-9425-04712BEFC12E}"/>
              </a:ext>
            </a:extLst>
          </p:cNvPr>
          <p:cNvSpPr/>
          <p:nvPr/>
        </p:nvSpPr>
        <p:spPr>
          <a:xfrm>
            <a:off x="7848600" y="4552950"/>
            <a:ext cx="1295400" cy="59055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5CDE45D-83F8-4A47-B23A-EEE00B2B9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5wExH-hosRAI-4qjD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0FFE85-B51C-AB4F-B22E-220C829FB7C6}"/>
              </a:ext>
            </a:extLst>
          </p:cNvPr>
          <p:cNvSpPr/>
          <p:nvPr/>
        </p:nvSpPr>
        <p:spPr>
          <a:xfrm>
            <a:off x="7848600" y="4229100"/>
            <a:ext cx="1295400" cy="91440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6224E61-41CA-E64E-A6BF-8AC24CBA7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62YU3c2RCJz0g-X8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C99F138-682F-5740-8B93-F25EAD37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BhPnrp2KKe3YJhyNX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35A902-0347-484A-B194-068128CB6E59}"/>
              </a:ext>
            </a:extLst>
          </p:cNvPr>
          <p:cNvSpPr/>
          <p:nvPr/>
        </p:nvSpPr>
        <p:spPr>
          <a:xfrm>
            <a:off x="7848600" y="4229100"/>
            <a:ext cx="1295400" cy="91440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A7EC045-CE89-A14B-B054-37FF80602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FGMIoDJKIcq86cGQD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7683A5-7298-0043-AED7-6E35AFC120BE}"/>
              </a:ext>
            </a:extLst>
          </p:cNvPr>
          <p:cNvSpPr/>
          <p:nvPr/>
        </p:nvSpPr>
        <p:spPr>
          <a:xfrm>
            <a:off x="7848600" y="4229100"/>
            <a:ext cx="1295400" cy="91440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182E827-19E0-3147-AC55-E32599E00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BlkM1LIgzqswvCZlU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2865BDA-91F1-304A-B790-0CCD75BD0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Bj2J4cYk9H6Y1loqQ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4D32CC-A093-7341-B2DA-19EBD9C8D06A}"/>
              </a:ext>
            </a:extLst>
          </p:cNvPr>
          <p:cNvSpPr/>
          <p:nvPr/>
        </p:nvSpPr>
        <p:spPr>
          <a:xfrm>
            <a:off x="7848600" y="4476750"/>
            <a:ext cx="1295400" cy="66675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F424233-C807-E44D-8025-53721EA17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FsnXKDLNPWQPJJIJq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E96D40-A36B-BC49-8D7B-B409F34416C8}"/>
              </a:ext>
            </a:extLst>
          </p:cNvPr>
          <p:cNvSpPr/>
          <p:nvPr/>
        </p:nvSpPr>
        <p:spPr>
          <a:xfrm>
            <a:off x="7848600" y="4229100"/>
            <a:ext cx="1295400" cy="91440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24FD2B-6169-5049-884C-05ACC141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MNtI_9VkEpkuKglCT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9D82233-3349-B344-9931-724208E32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D09A2-CE2F-4F1B-ABE4-7BA795AF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22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E933C0C-46A1-DC4F-AED7-898EC3C7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BgeXR6Yq_u1jNazel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968847-AE4F-A141-BA38-44DA4AC74E24}"/>
              </a:ext>
            </a:extLst>
          </p:cNvPr>
          <p:cNvSpPr/>
          <p:nvPr/>
        </p:nvSpPr>
        <p:spPr>
          <a:xfrm>
            <a:off x="7848600" y="4552950"/>
            <a:ext cx="1295400" cy="59055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9F00491-45E0-A946-88F4-EF1C9B56D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00" y="447840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BkepUSwUp6pVa7bGu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2DD76-358E-7146-A69E-9E669EDB2953}"/>
              </a:ext>
            </a:extLst>
          </p:cNvPr>
          <p:cNvSpPr/>
          <p:nvPr/>
        </p:nvSpPr>
        <p:spPr>
          <a:xfrm>
            <a:off x="7848600" y="4229100"/>
            <a:ext cx="1295400" cy="91440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77EA29F-C570-1943-9552-DE9CF2B9E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Gjb3hzaLH9nFBNX7l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1FF600-DB4A-6A40-8099-DCF9E42724E7}"/>
              </a:ext>
            </a:extLst>
          </p:cNvPr>
          <p:cNvSpPr/>
          <p:nvPr/>
        </p:nvSpPr>
        <p:spPr>
          <a:xfrm>
            <a:off x="7848600" y="4229100"/>
            <a:ext cx="1295400" cy="914400"/>
          </a:xfrm>
          <a:prstGeom prst="rect">
            <a:avLst/>
          </a:prstGeom>
          <a:solidFill>
            <a:srgbClr val="4C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Bbw2fQequ4Ax2BVpO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13105F-7917-7848-A91C-24554ABF8CA6}"/>
              </a:ext>
            </a:extLst>
          </p:cNvPr>
          <p:cNvSpPr/>
          <p:nvPr/>
        </p:nvSpPr>
        <p:spPr>
          <a:xfrm>
            <a:off x="8382000" y="4229100"/>
            <a:ext cx="762000" cy="914400"/>
          </a:xfrm>
          <a:prstGeom prst="rect">
            <a:avLst/>
          </a:prstGeom>
          <a:solidFill>
            <a:srgbClr val="19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3533BE-FED1-B14C-9168-2D7A61AD8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5" y="4476750"/>
            <a:ext cx="57211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9588970-746D-6E4B-AEBB-00EDB1A15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59" y="760808"/>
            <a:ext cx="1351451" cy="135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6D4FE0-C1BF-314D-95A3-5497E37397DE}"/>
              </a:ext>
            </a:extLst>
          </p:cNvPr>
          <p:cNvSpPr/>
          <p:nvPr/>
        </p:nvSpPr>
        <p:spPr>
          <a:xfrm>
            <a:off x="3008250" y="2433251"/>
            <a:ext cx="3182281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75" dirty="0">
                <a:solidFill>
                  <a:srgbClr val="304A6E"/>
                </a:solidFill>
                <a:latin typeface="Montserrat" pitchFamily="2" charset="77"/>
              </a:rPr>
              <a:t>THANK YOU FOR YOUR ATTENTION!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9EAEE-9C81-2247-A624-365E10D41665}"/>
              </a:ext>
            </a:extLst>
          </p:cNvPr>
          <p:cNvSpPr/>
          <p:nvPr/>
        </p:nvSpPr>
        <p:spPr>
          <a:xfrm>
            <a:off x="3568359" y="2659117"/>
            <a:ext cx="20072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4F909E"/>
                </a:solidFill>
                <a:latin typeface="Montserrat" pitchFamily="2" charset="77"/>
              </a:rPr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6716F1-CBDA-C24E-ACE3-6453BA3891A1}"/>
              </a:ext>
            </a:extLst>
          </p:cNvPr>
          <p:cNvSpPr/>
          <p:nvPr/>
        </p:nvSpPr>
        <p:spPr>
          <a:xfrm>
            <a:off x="0" y="3611166"/>
            <a:ext cx="9144000" cy="1532334"/>
          </a:xfrm>
          <a:prstGeom prst="rect">
            <a:avLst/>
          </a:prstGeom>
          <a:solidFill>
            <a:srgbClr val="1B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FBE78-81D3-3640-9623-7711823F2AC9}"/>
              </a:ext>
            </a:extLst>
          </p:cNvPr>
          <p:cNvSpPr txBox="1"/>
          <p:nvPr/>
        </p:nvSpPr>
        <p:spPr>
          <a:xfrm>
            <a:off x="1366708" y="3832322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Montserrat" pitchFamily="2" charset="77"/>
              </a:rPr>
              <a:t>CONTACT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78810-F890-4340-9BCD-25A75D58737F}"/>
              </a:ext>
            </a:extLst>
          </p:cNvPr>
          <p:cNvSpPr txBox="1"/>
          <p:nvPr/>
        </p:nvSpPr>
        <p:spPr>
          <a:xfrm>
            <a:off x="6434136" y="3832322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Montserrat" pitchFamily="2" charset="77"/>
              </a:rPr>
              <a:t>STAY IN TOUCH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0F669A-6D56-8242-8991-CB69D9503D39}"/>
              </a:ext>
            </a:extLst>
          </p:cNvPr>
          <p:cNvSpPr/>
          <p:nvPr/>
        </p:nvSpPr>
        <p:spPr>
          <a:xfrm>
            <a:off x="1366708" y="4098448"/>
            <a:ext cx="1607344" cy="76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err="1">
                <a:solidFill>
                  <a:srgbClr val="DBFF3B"/>
                </a:solidFill>
                <a:latin typeface="Montserrat Thin" pitchFamily="2" charset="77"/>
              </a:rPr>
              <a:t>info@brainjar.ai</a:t>
            </a:r>
            <a:endParaRPr lang="en-US" sz="750">
              <a:solidFill>
                <a:srgbClr val="DBFF3B"/>
              </a:solidFill>
              <a:latin typeface="Montserrat Thin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+32 (0) 473 36 15 55</a:t>
            </a:r>
          </a:p>
          <a:p>
            <a:pPr>
              <a:lnSpc>
                <a:spcPct val="150000"/>
              </a:lnSpc>
            </a:pP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Gaston </a:t>
            </a:r>
            <a:r>
              <a:rPr lang="en-US" sz="750" err="1">
                <a:solidFill>
                  <a:srgbClr val="DBFF3B"/>
                </a:solidFill>
                <a:latin typeface="Montserrat Thin" pitchFamily="2" charset="77"/>
              </a:rPr>
              <a:t>Geenslaan</a:t>
            </a: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 11, B4</a:t>
            </a:r>
          </a:p>
          <a:p>
            <a:pPr>
              <a:lnSpc>
                <a:spcPct val="150000"/>
              </a:lnSpc>
            </a:pP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3001 Leuven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F4F8B-B2E0-BD4D-A195-DA0009C2B50D}"/>
              </a:ext>
            </a:extLst>
          </p:cNvPr>
          <p:cNvSpPr/>
          <p:nvPr/>
        </p:nvSpPr>
        <p:spPr>
          <a:xfrm>
            <a:off x="1154286" y="2664419"/>
            <a:ext cx="1763364" cy="34289"/>
          </a:xfrm>
          <a:prstGeom prst="rect">
            <a:avLst/>
          </a:prstGeom>
          <a:solidFill>
            <a:srgbClr val="DB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79D7D1-49A8-4D4F-AB90-CCA243FE0C6D}"/>
              </a:ext>
            </a:extLst>
          </p:cNvPr>
          <p:cNvSpPr/>
          <p:nvPr/>
        </p:nvSpPr>
        <p:spPr>
          <a:xfrm>
            <a:off x="6281116" y="2667235"/>
            <a:ext cx="1763364" cy="34289"/>
          </a:xfrm>
          <a:prstGeom prst="rect">
            <a:avLst/>
          </a:prstGeom>
          <a:solidFill>
            <a:srgbClr val="DB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A1868B-A6FA-8746-B33F-2211F5EDD780}"/>
              </a:ext>
            </a:extLst>
          </p:cNvPr>
          <p:cNvSpPr/>
          <p:nvPr/>
        </p:nvSpPr>
        <p:spPr>
          <a:xfrm>
            <a:off x="6434136" y="4098449"/>
            <a:ext cx="2218266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https://</a:t>
            </a:r>
            <a:r>
              <a:rPr lang="en-US" sz="750" err="1">
                <a:solidFill>
                  <a:srgbClr val="DBFF3B"/>
                </a:solidFill>
                <a:latin typeface="Montserrat Thin" pitchFamily="2" charset="77"/>
              </a:rPr>
              <a:t>brainjar.ai</a:t>
            </a:r>
            <a:endParaRPr lang="en-US" sz="750">
              <a:solidFill>
                <a:srgbClr val="DBFF3B"/>
              </a:solidFill>
              <a:latin typeface="Montserrat Thin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https://</a:t>
            </a:r>
            <a:r>
              <a:rPr lang="en-US" sz="750" err="1">
                <a:solidFill>
                  <a:srgbClr val="DBFF3B"/>
                </a:solidFill>
                <a:latin typeface="Montserrat Thin" pitchFamily="2" charset="77"/>
              </a:rPr>
              <a:t>twitter.com</a:t>
            </a: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/</a:t>
            </a:r>
            <a:r>
              <a:rPr lang="en-US" sz="750" err="1">
                <a:solidFill>
                  <a:srgbClr val="DBFF3B"/>
                </a:solidFill>
                <a:latin typeface="Montserrat Thin" pitchFamily="2" charset="77"/>
              </a:rPr>
              <a:t>brainjarai</a:t>
            </a:r>
            <a:endParaRPr lang="en-US" sz="750">
              <a:solidFill>
                <a:srgbClr val="DBFF3B"/>
              </a:solidFill>
              <a:latin typeface="Montserrat Thin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https://</a:t>
            </a:r>
            <a:r>
              <a:rPr lang="en-US" sz="750" err="1">
                <a:solidFill>
                  <a:srgbClr val="DBFF3B"/>
                </a:solidFill>
                <a:latin typeface="Montserrat Thin" pitchFamily="2" charset="77"/>
              </a:rPr>
              <a:t>nl.linkedin.com</a:t>
            </a:r>
            <a:r>
              <a:rPr lang="en-US" sz="750">
                <a:solidFill>
                  <a:srgbClr val="DBFF3B"/>
                </a:solidFill>
                <a:latin typeface="Montserrat Thin" pitchFamily="2" charset="77"/>
              </a:rPr>
              <a:t>/company/</a:t>
            </a:r>
            <a:r>
              <a:rPr lang="en-US" sz="750" err="1">
                <a:solidFill>
                  <a:srgbClr val="DBFF3B"/>
                </a:solidFill>
                <a:latin typeface="Montserrat Thin" pitchFamily="2" charset="77"/>
              </a:rPr>
              <a:t>brainjarbe</a:t>
            </a:r>
            <a:endParaRPr lang="en-US" sz="750">
              <a:solidFill>
                <a:srgbClr val="DBFF3B"/>
              </a:solidFill>
              <a:latin typeface="Montserrat Th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605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MSiPk9u8efB4e4gXX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7A770E-5EDF-6A45-9A88-B396D8B8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natural language proc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2550"/>
            <a:ext cx="69913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143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Natural Language: Sequence based data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CB5C112-FCD9-6241-B8AA-04FD18A3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HstuWEcN696DHWLcd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3" y="666750"/>
            <a:ext cx="6299774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6355" y="4629150"/>
            <a:ext cx="377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Long Short Term Memory networks</a:t>
            </a:r>
            <a:endParaRPr lang="nl-BE" dirty="0">
              <a:latin typeface="Bahnschrift" panose="020B05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205A178-5F1C-3F43-90AB-C2ECA9CB1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666750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Sequential operations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3" y="1047512"/>
            <a:ext cx="6299774" cy="38100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CFA814-5E0D-5142-8EC9-B21C796E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666750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Convolutional Neural Networks</a:t>
            </a:r>
          </a:p>
        </p:txBody>
      </p:sp>
      <p:pic>
        <p:nvPicPr>
          <p:cNvPr id="6146" name="Picture 2" descr="http://www.wildml.com/wp-content/uploads/2015/11/Screen-Shot-2015-11-07-at-7.26.20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733550"/>
            <a:ext cx="7981950" cy="21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7E768B-A5FD-6A4E-8CD9-6E72653F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6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666750"/>
            <a:ext cx="337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dirty="0"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Convolutional Neural Networks</a:t>
            </a:r>
            <a:br>
              <a:rPr lang="nl-BE" dirty="0"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nl-BE" dirty="0"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NLP style</a:t>
            </a:r>
          </a:p>
        </p:txBody>
      </p:sp>
      <p:pic>
        <p:nvPicPr>
          <p:cNvPr id="8194" name="Picture 2" descr="Illustration of a Convolutional Neural Network (CNN) architecture for sentence classification. Here we depict three filter region sizes: 2, 3 and 4, each of which has 2 filters. Every filter performs convolution on the sentence matrix and generates (variable-length) feature maps. Then 1-max pooling is performed over each map, i.e., the largest number from each feature map is recorded. Thus a univariate feature vector is generated from all six maps, and these 6 features are concatenated to form a feature vector for the penultimate layer. The final softmax layer then receives this feature vector as input and uses it to classify the sentence; here we assume binary classification and hence depict two possible output states. Source: hang, Y., &amp; Wallace, B. (2015). A Sensitivity Analysis of (and Practitionersâ Guide to) Convolutional Neural Networks for Sentence Classif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53" y="1504950"/>
            <a:ext cx="3594494" cy="328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C4E8EEF-6A65-C44A-B9EE-930D9980D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0" y="4478400"/>
            <a:ext cx="572400" cy="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97</Words>
  <Application>Microsoft Macintosh PowerPoint</Application>
  <PresentationFormat>On-screen Show (16:9)</PresentationFormat>
  <Paragraphs>30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Bahnschrift</vt:lpstr>
      <vt:lpstr>Calibri</vt:lpstr>
      <vt:lpstr>Montserrat</vt:lpstr>
      <vt:lpstr>Montserrat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Meyer Deevid</dc:creator>
  <cp:lastModifiedBy>Vermeulen Tom</cp:lastModifiedBy>
  <cp:revision>2</cp:revision>
  <dcterms:created xsi:type="dcterms:W3CDTF">2020-01-20T11:29:08Z</dcterms:created>
  <dcterms:modified xsi:type="dcterms:W3CDTF">2020-01-20T15:11:19Z</dcterms:modified>
</cp:coreProperties>
</file>