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6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</p:sldIdLst>
  <p:sldSz cx="9144000" cy="5143500" type="screen16x9"/>
  <p:notesSz cx="6858000" cy="9144000"/>
  <p:embeddedFontLst>
    <p:embeddedFont>
      <p:font typeface="Catamaran" pitchFamily="2" charset="77"/>
      <p:regular r:id="rId66"/>
      <p:bold r:id="rId67"/>
    </p:embeddedFont>
    <p:embeddedFont>
      <p:font typeface="Catamaran ExtraBold" pitchFamily="2" charset="77"/>
      <p:bold r:id="rId68"/>
    </p:embeddedFont>
    <p:embeddedFont>
      <p:font typeface="Catamaran Light" pitchFamily="2" charset="77"/>
      <p:regular r:id="rId69"/>
      <p:bold r:id="rId7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3A00BA2-206F-4795-9D94-B3D81650F856}">
  <a:tblStyle styleId="{53A00BA2-206F-4795-9D94-B3D81650F85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font" Target="fonts/font1.fntdata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font" Target="fonts/font4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font" Target="fonts/font2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b153e862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b153e862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6b153e862c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6b153e862c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b153e862c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6b153e862c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6b153e862c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6b153e862c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6b153e862c_0_7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6b153e862c_0_7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 to strategic workforce planning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6b153e862c_0_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6b153e862c_0_7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6b153e862c_0_17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6b153e862c_0_17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6b153e862c_0_1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6b153e862c_0_1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6b153e862c_0_17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6b153e862c_0_17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6b153e862c_0_8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6b153e862c_0_8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6b153e862c_0_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6b153e862c_0_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b153e862c_0_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6b153e862c_0_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6b153e862c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6b153e862c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6b153e862c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6b153e862c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b153e862c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6b153e862c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6b153e862c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6b153e862c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6b153e862c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6b153e862c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6b153e862c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6b153e862c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 to strategic workforce planning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6b153e862c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6b153e862c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 to strategic workforce planning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6b153e862c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6b153e862c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6b153e862c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6b153e862c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6b153e862c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6b153e862c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b153e862c_0_9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6b153e862c_0_9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6b153e862c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6b153e862c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6b153e862c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6b153e862c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6b153e862c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6b153e862c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b153e862c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b153e862c_0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6b153e862c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6b153e862c_0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6b153e862c_0_1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6b153e862c_0_1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6b153e862c_0_1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6b153e862c_0_1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6b153e862c_0_1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6b153e862c_0_15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6b153e862c_0_10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6b153e862c_0_10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6b153e862c_0_1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6b153e862c_0_1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b153e862c_0_9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6b153e862c_0_9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6b153e862c_0_1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6b153e862c_0_1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6b153e862c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6b153e862c_0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6b153e862c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6b153e862c_0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6b153e862c_0_1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6b153e862c_0_1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6b153e862c_0_1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6b153e862c_0_1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6b153e862c_0_1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6b153e862c_0_1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6b153e862c_0_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6b153e862c_0_4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6b153e862c_0_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6b153e862c_0_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6b153e862c_0_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6b153e862c_0_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6b153e862c_0_1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6b153e862c_0_1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6b153e862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6b153e862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6b153e862c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6b153e862c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6b153e862c_0_1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6b153e862c_0_1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6b153e862c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6b153e862c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6b153e862c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6b153e862c_0_4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6b153e862c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6b153e862c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6b153e862c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6b153e862c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6b153e862c_0_5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6b153e862c_0_5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6b153e862c_0_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6b153e862c_0_5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6b153e862c_0_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6b153e862c_0_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6b153e862c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6b153e862c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b153e862c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b153e862c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6b153e862c_0_1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6b153e862c_0_1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6b153e862c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6b153e862c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6b153e862c_0_1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6b153e862c_0_1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6b153e862c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6b153e862c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b153e862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6b153e862c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b153e862c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6b153e862c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7478968" y="4663225"/>
            <a:ext cx="1066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 | uman.ai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7478968" y="4663225"/>
            <a:ext cx="1066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sldNum" idx="12"/>
          </p:nvPr>
        </p:nvSpPr>
        <p:spPr>
          <a:xfrm>
            <a:off x="7478968" y="4663225"/>
            <a:ext cx="1066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4" name="Google Shape;64;p16"/>
          <p:cNvCxnSpPr/>
          <p:nvPr/>
        </p:nvCxnSpPr>
        <p:spPr>
          <a:xfrm rot="10800000" flipH="1">
            <a:off x="0" y="794875"/>
            <a:ext cx="357000" cy="4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EFB"/>
              </a:buClr>
              <a:buSzPts val="1800"/>
              <a:buFont typeface="Catamaran"/>
              <a:buChar char="▸"/>
              <a:defRPr sz="1800"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atamaran"/>
              <a:buChar char="○"/>
              <a:defRPr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15EFB"/>
              </a:buClr>
              <a:buSzPts val="1400"/>
              <a:buFont typeface="Catamaran"/>
              <a:buChar char="▸"/>
              <a:defRPr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atamaran"/>
              <a:buChar char="●"/>
              <a:defRPr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atamaran"/>
              <a:buChar char="○"/>
              <a:defRPr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atamaran"/>
              <a:buChar char="■"/>
              <a:defRPr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atamaran"/>
              <a:buChar char="●"/>
              <a:defRPr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atamaran"/>
              <a:buChar char="○"/>
              <a:defRPr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Catamaran"/>
              <a:buChar char="■"/>
              <a:defRPr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▸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▸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▸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▸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7478968" y="4663225"/>
            <a:ext cx="1066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7478968" y="4663225"/>
            <a:ext cx="1066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▸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▸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7478968" y="4663225"/>
            <a:ext cx="1066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ldNum" idx="12"/>
          </p:nvPr>
        </p:nvSpPr>
        <p:spPr>
          <a:xfrm>
            <a:off x="7478968" y="4663225"/>
            <a:ext cx="1066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▸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sldNum" idx="12"/>
          </p:nvPr>
        </p:nvSpPr>
        <p:spPr>
          <a:xfrm>
            <a:off x="7478968" y="4663225"/>
            <a:ext cx="1066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sldNum" idx="12"/>
          </p:nvPr>
        </p:nvSpPr>
        <p:spPr>
          <a:xfrm>
            <a:off x="7478968" y="4663225"/>
            <a:ext cx="1066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▸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sldNum" idx="12"/>
          </p:nvPr>
        </p:nvSpPr>
        <p:spPr>
          <a:xfrm>
            <a:off x="7478968" y="4663225"/>
            <a:ext cx="1066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>
            <a:spLocks noGrp="1"/>
          </p:cNvSpPr>
          <p:nvPr>
            <p:ph type="sldNum" idx="12"/>
          </p:nvPr>
        </p:nvSpPr>
        <p:spPr>
          <a:xfrm>
            <a:off x="7478968" y="4663225"/>
            <a:ext cx="1066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>
            <a:spLocks noGrp="1"/>
          </p:cNvSpPr>
          <p:nvPr>
            <p:ph type="sldNum" idx="12"/>
          </p:nvPr>
        </p:nvSpPr>
        <p:spPr>
          <a:xfrm>
            <a:off x="7478968" y="4663225"/>
            <a:ext cx="1066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tamaran"/>
              <a:buNone/>
              <a:defRPr sz="28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EFB"/>
              </a:buClr>
              <a:buSzPts val="1800"/>
              <a:buFont typeface="Catamaran"/>
              <a:buChar char="▸"/>
              <a:defRPr sz="1800"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atamaran"/>
              <a:buChar char="○"/>
              <a:defRPr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15EFB"/>
              </a:buClr>
              <a:buSzPts val="1400"/>
              <a:buFont typeface="Catamaran"/>
              <a:buChar char="▸"/>
              <a:defRPr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atamaran"/>
              <a:buChar char="●"/>
              <a:defRPr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atamaran"/>
              <a:buChar char="○"/>
              <a:defRPr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atamaran"/>
              <a:buChar char="■"/>
              <a:defRPr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atamaran"/>
              <a:buChar char="●"/>
              <a:defRPr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atamaran"/>
              <a:buChar char="○"/>
              <a:defRPr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Catamaran"/>
              <a:buChar char="■"/>
              <a:defRPr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7478968" y="4663225"/>
            <a:ext cx="1066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r" rtl="0">
              <a:buNone/>
              <a:defRPr sz="1000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r" rtl="0">
              <a:buNone/>
              <a:defRPr sz="1000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r" rtl="0">
              <a:buNone/>
              <a:defRPr sz="1000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r" rtl="0">
              <a:buNone/>
              <a:defRPr sz="1000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r" rtl="0">
              <a:buNone/>
              <a:defRPr sz="1000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r" rtl="0">
              <a:buNone/>
              <a:defRPr sz="1000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r" rtl="0">
              <a:buNone/>
              <a:defRPr sz="1000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r" rtl="0">
              <a:buNone/>
              <a:defRPr sz="1000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 | uman.ai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Xqt61MHEx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mckinsey.com/business-functions/mckinsey-digital/our-insights/where-machines-could-replace-humans-and-where-they-cant-yet" TargetMode="Externa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mckinsey.com/business-functions/mckinsey-digital/our-insights/where-machines-could-replace-humans-and-where-they-cant-ye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png"/><Relationship Id="rId4" Type="http://schemas.openxmlformats.org/officeDocument/2006/relationships/hyperlink" Target="https://www.linkedin.com/pulse/5-examples-2019-showed-me-exponential-technology-more-charles-boutens/?trackingId=8%2Ft6JanxRwKIMtueL7hWeg%3D%3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arco.net/inbound-marketing-messaging-sales-performance-blog/bid/113040/The-Half-Life-of-a-Learned-Skill-is-5-years-Toward-a-New-Culture-of-Learnin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arco.net/inbound-marketing-messaging-sales-performance-blog/bid/113040/The-Half-Life-of-a-Learned-Skill-is-5-years-Toward-a-New-Culture-of-Learnin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arco.net/inbound-marketing-messaging-sales-performance-blog/bid/113040/The-Half-Life-of-a-Learned-Skill-is-5-years-Toward-a-New-Culture-of-Learnin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://www.uman.ai" TargetMode="External"/><Relationship Id="rId4" Type="http://schemas.openxmlformats.org/officeDocument/2006/relationships/hyperlink" Target="mailto:charles@uman.ai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hyperlink" Target="https://nexxworks.com/blog/why-the-best-innovators-have-a-surfers-mindset-and-what-you-can-learn-from-that" TargetMode="External"/><Relationship Id="rId9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hyperlink" Target="https://projector.tensorflow.org/?config=https://gist.githubusercontent.com/charlesboutens/8c385e1beed5d9e6d62cd74020ba6625/raw/343d041c2dd3bafe39d2a27d34ee9604d7594759/projector_config.json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71.png"/><Relationship Id="rId9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projector.tensorflow.org/?config=https://gist.githubusercontent.com/charlesboutens/8c385e1beed5d9e6d62cd74020ba6625/raw/343d041c2dd3bafe39d2a27d34ee9604d7594759/projector_config.json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ml6.eu/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medium.com/uman-ai/ai-in-hr-how-ml6-completed-its-agile-transformation-based-on-data-insights-from-uman-ai-a607248eb" TargetMode="Externa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ml6.eu/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medium.com/uman-ai/ai-in-hr-how-ml6-completed-its-agile-transformation-based-on-data-insights-from-uman-ai-a607248eb" TargetMode="Externa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ml6.eu/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medium.com/uman-ai/ai-in-hr-how-ml6-completed-its-agile-transformation-based-on-data-insights-from-uman-ai-a607248eb" TargetMode="Externa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8.png"/><Relationship Id="rId5" Type="http://schemas.openxmlformats.org/officeDocument/2006/relationships/image" Target="../media/image90.png"/><Relationship Id="rId4" Type="http://schemas.openxmlformats.org/officeDocument/2006/relationships/image" Target="../media/image8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ckinsey.com/business-functions/mckinsey-digital/our-insights/where-machines-could-replace-humans-and-where-they-cant-ye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mckinsey.com/business-functions/mckinsey-digital/our-insights/where-machines-could-replace-humans-and-where-they-cant-ye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mckinsey.com/business-functions/mckinsey-digital/our-insights/where-machines-could-replace-humans-and-where-they-cant-y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05850" y="2150"/>
            <a:ext cx="7926000" cy="5283900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</p:pic>
      <p:sp>
        <p:nvSpPr>
          <p:cNvPr id="104" name="Google Shape;104;p26"/>
          <p:cNvSpPr txBox="1"/>
          <p:nvPr/>
        </p:nvSpPr>
        <p:spPr>
          <a:xfrm rot="846598">
            <a:off x="-6336639" y="-1591302"/>
            <a:ext cx="11931890" cy="6648804"/>
          </a:xfrm>
          <a:prstGeom prst="rect">
            <a:avLst/>
          </a:prstGeom>
          <a:solidFill>
            <a:srgbClr val="272727">
              <a:alpha val="3966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05" name="Google Shape;105;p26"/>
          <p:cNvSpPr txBox="1"/>
          <p:nvPr/>
        </p:nvSpPr>
        <p:spPr>
          <a:xfrm>
            <a:off x="6030513" y="3813427"/>
            <a:ext cx="2809800" cy="2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115EFB"/>
                </a:solidFill>
                <a:latin typeface="Catamaran"/>
                <a:ea typeface="Catamaran"/>
                <a:cs typeface="Catamaran"/>
                <a:sym typeface="Catamaran"/>
              </a:rPr>
              <a:t>hello@uman.ai   -   www.uman.ai </a:t>
            </a:r>
            <a:endParaRPr sz="1100" b="1">
              <a:solidFill>
                <a:srgbClr val="115EFB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106" name="Google Shape;106;p2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9300" y="1064375"/>
            <a:ext cx="1577000" cy="83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6"/>
          <p:cNvSpPr txBox="1"/>
          <p:nvPr/>
        </p:nvSpPr>
        <p:spPr>
          <a:xfrm>
            <a:off x="333150" y="1122150"/>
            <a:ext cx="5204700" cy="28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b="1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Using AI to develop skills at the pace of disruption</a:t>
            </a:r>
            <a:endParaRPr sz="4000" b="1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108" name="Google Shape;108;p26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263" y="2635331"/>
            <a:ext cx="1860890" cy="10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6"/>
          <p:cNvSpPr txBox="1"/>
          <p:nvPr/>
        </p:nvSpPr>
        <p:spPr>
          <a:xfrm>
            <a:off x="6167463" y="1809750"/>
            <a:ext cx="2734500" cy="15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tamaran"/>
                <a:ea typeface="Catamaran"/>
                <a:cs typeface="Catamaran"/>
                <a:sym typeface="Catamaran"/>
              </a:rPr>
              <a:t>We want teams to do better</a:t>
            </a:r>
            <a:endParaRPr b="1"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110" name="Google Shape;110;p26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050" y="4810256"/>
            <a:ext cx="457821" cy="11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6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7356" y="4818481"/>
            <a:ext cx="391946" cy="97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6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991" y="4794964"/>
            <a:ext cx="451235" cy="144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6"/>
          <p:cNvPicPr preferRelativeResize="0"/>
          <p:nvPr/>
        </p:nvPicPr>
        <p:blipFill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0804" y="4784006"/>
            <a:ext cx="556067" cy="16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6"/>
          <p:cNvPicPr preferRelativeResize="0"/>
          <p:nvPr/>
        </p:nvPicPr>
        <p:blipFill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080" y="4794954"/>
            <a:ext cx="320613" cy="144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6"/>
          <p:cNvPicPr preferRelativeResize="0"/>
          <p:nvPr/>
        </p:nvPicPr>
        <p:blipFill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2334" y="4817612"/>
            <a:ext cx="556065" cy="9898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6"/>
          <p:cNvSpPr txBox="1"/>
          <p:nvPr/>
        </p:nvSpPr>
        <p:spPr>
          <a:xfrm>
            <a:off x="5189263" y="4536225"/>
            <a:ext cx="653400" cy="1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15EFB"/>
                </a:solidFill>
                <a:latin typeface="Catamaran"/>
                <a:ea typeface="Catamaran"/>
                <a:cs typeface="Catamaran"/>
                <a:sym typeface="Catamaran"/>
              </a:rPr>
              <a:t>Trusted by</a:t>
            </a:r>
            <a:endParaRPr sz="800">
              <a:solidFill>
                <a:srgbClr val="115EFB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5" title="From wireframe to HTML, Design to Code - AI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0300" y="1228175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83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47% of tasks can already be automated with current technology</a:t>
            </a:r>
            <a:endParaRPr sz="2400"/>
          </a:p>
        </p:txBody>
      </p:sp>
      <p:sp>
        <p:nvSpPr>
          <p:cNvPr id="202" name="Google Shape;202;p35"/>
          <p:cNvSpPr txBox="1"/>
          <p:nvPr/>
        </p:nvSpPr>
        <p:spPr>
          <a:xfrm>
            <a:off x="311700" y="2178750"/>
            <a:ext cx="3536700" cy="7860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Catamaran"/>
                <a:ea typeface="Catamaran"/>
                <a:cs typeface="Catamaran"/>
                <a:sym typeface="Catamaran"/>
              </a:rPr>
              <a:t>Across all industries</a:t>
            </a:r>
            <a:br>
              <a:rPr lang="en" sz="2400">
                <a:latin typeface="Catamaran"/>
                <a:ea typeface="Catamaran"/>
                <a:cs typeface="Catamaran"/>
                <a:sym typeface="Catamaran"/>
              </a:rPr>
            </a:br>
            <a:r>
              <a:rPr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From </a:t>
            </a:r>
            <a:r>
              <a:rPr lang="en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design to functional code</a:t>
            </a:r>
            <a:endParaRPr b="1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03" name="Google Shape;203;p35"/>
          <p:cNvSpPr txBox="1"/>
          <p:nvPr/>
        </p:nvSpPr>
        <p:spPr>
          <a:xfrm>
            <a:off x="311700" y="953175"/>
            <a:ext cx="15117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Catamaran"/>
                <a:ea typeface="Catamaran"/>
                <a:cs typeface="Catamaran"/>
                <a:sym typeface="Catamaran"/>
              </a:rPr>
              <a:t>Source </a:t>
            </a:r>
            <a:r>
              <a:rPr lang="en" sz="1200" u="sng">
                <a:solidFill>
                  <a:srgbClr val="999999"/>
                </a:solidFill>
                <a:latin typeface="Catamaran"/>
                <a:ea typeface="Catamaran"/>
                <a:cs typeface="Catamaran"/>
                <a:sym typeface="Catamaran"/>
                <a:hlinkClick r:id="rId5"/>
              </a:rPr>
              <a:t>McKinsey</a:t>
            </a:r>
            <a:endParaRPr sz="1200" u="sng">
              <a:solidFill>
                <a:srgbClr val="999999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83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47% of tasks can already be automated with current technology</a:t>
            </a:r>
            <a:endParaRPr sz="2400"/>
          </a:p>
        </p:txBody>
      </p:sp>
      <p:sp>
        <p:nvSpPr>
          <p:cNvPr id="209" name="Google Shape;209;p36"/>
          <p:cNvSpPr txBox="1"/>
          <p:nvPr/>
        </p:nvSpPr>
        <p:spPr>
          <a:xfrm>
            <a:off x="311700" y="2178750"/>
            <a:ext cx="3536700" cy="7860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Catamaran"/>
                <a:ea typeface="Catamaran"/>
                <a:cs typeface="Catamaran"/>
                <a:sym typeface="Catamaran"/>
              </a:rPr>
              <a:t>Across all industries</a:t>
            </a:r>
            <a:br>
              <a:rPr lang="en" sz="2400">
                <a:latin typeface="Catamaran"/>
                <a:ea typeface="Catamaran"/>
                <a:cs typeface="Catamaran"/>
                <a:sym typeface="Catamaran"/>
              </a:rPr>
            </a:br>
            <a:r>
              <a:rPr lang="en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AI trains</a:t>
            </a:r>
            <a:r>
              <a:rPr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en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itself</a:t>
            </a:r>
            <a:r>
              <a:rPr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- AutoML</a:t>
            </a:r>
            <a:endParaRPr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210" name="Google Shape;210;p3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1318080"/>
            <a:ext cx="4091374" cy="452799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6"/>
          <p:cNvSpPr txBox="1"/>
          <p:nvPr/>
        </p:nvSpPr>
        <p:spPr>
          <a:xfrm>
            <a:off x="311700" y="953175"/>
            <a:ext cx="15117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Catamaran"/>
                <a:ea typeface="Catamaran"/>
                <a:cs typeface="Catamaran"/>
                <a:sym typeface="Catamaran"/>
              </a:rPr>
              <a:t>Source </a:t>
            </a:r>
            <a:r>
              <a:rPr lang="en" sz="1200" u="sng">
                <a:solidFill>
                  <a:srgbClr val="999999"/>
                </a:solidFill>
                <a:latin typeface="Catamaran"/>
                <a:ea typeface="Catamaran"/>
                <a:cs typeface="Catamaran"/>
                <a:sym typeface="Catamaran"/>
                <a:hlinkClick r:id="rId4"/>
              </a:rPr>
              <a:t>McKinsey</a:t>
            </a:r>
            <a:endParaRPr sz="1200" u="sng">
              <a:solidFill>
                <a:srgbClr val="999999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12" name="Google Shape;212;p36"/>
          <p:cNvSpPr txBox="1"/>
          <p:nvPr/>
        </p:nvSpPr>
        <p:spPr>
          <a:xfrm>
            <a:off x="4396325" y="2712600"/>
            <a:ext cx="867000" cy="1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70757A"/>
                </a:solidFill>
                <a:highlight>
                  <a:srgbClr val="FFFFFF"/>
                </a:highlight>
                <a:latin typeface="Catamaran"/>
                <a:ea typeface="Catamaran"/>
                <a:cs typeface="Catamaran"/>
                <a:sym typeface="Catamaran"/>
              </a:rPr>
              <a:t>Apr 16, 2019</a:t>
            </a:r>
            <a:endParaRPr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213" name="Google Shape;213;p36"/>
          <p:cNvCxnSpPr/>
          <p:nvPr/>
        </p:nvCxnSpPr>
        <p:spPr>
          <a:xfrm>
            <a:off x="4560570" y="2915019"/>
            <a:ext cx="538500" cy="0"/>
          </a:xfrm>
          <a:prstGeom prst="straightConnector1">
            <a:avLst/>
          </a:prstGeom>
          <a:noFill/>
          <a:ln w="38100" cap="flat" cmpd="sng">
            <a:solidFill>
              <a:srgbClr val="2EF8C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Can we keep up with the velocity of change</a:t>
            </a:r>
            <a:endParaRPr sz="2400"/>
          </a:p>
        </p:txBody>
      </p:sp>
      <p:sp>
        <p:nvSpPr>
          <p:cNvPr id="219" name="Google Shape;219;p37"/>
          <p:cNvSpPr txBox="1">
            <a:spLocks noGrp="1"/>
          </p:cNvSpPr>
          <p:nvPr>
            <p:ph type="body" idx="1"/>
          </p:nvPr>
        </p:nvSpPr>
        <p:spPr>
          <a:xfrm>
            <a:off x="4884000" y="1148200"/>
            <a:ext cx="4197600" cy="10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highlight>
                  <a:srgbClr val="2EF8C7"/>
                </a:highlight>
              </a:rPr>
              <a:t>Previous examples all happened </a:t>
            </a:r>
            <a:br>
              <a:rPr lang="en" b="1">
                <a:solidFill>
                  <a:schemeClr val="dk1"/>
                </a:solidFill>
                <a:highlight>
                  <a:srgbClr val="2EF8C7"/>
                </a:highlight>
              </a:rPr>
            </a:br>
            <a:r>
              <a:rPr lang="en" b="1">
                <a:solidFill>
                  <a:schemeClr val="dk1"/>
                </a:solidFill>
                <a:highlight>
                  <a:srgbClr val="2EF8C7"/>
                </a:highlight>
              </a:rPr>
              <a:t>in 2019</a:t>
            </a:r>
            <a:endParaRPr/>
          </a:p>
        </p:txBody>
      </p:sp>
      <p:pic>
        <p:nvPicPr>
          <p:cNvPr id="220" name="Google Shape;220;p3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750" y="1300600"/>
            <a:ext cx="4371899" cy="32103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7"/>
          <p:cNvSpPr txBox="1"/>
          <p:nvPr/>
        </p:nvSpPr>
        <p:spPr>
          <a:xfrm>
            <a:off x="4884001" y="4177068"/>
            <a:ext cx="25587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115EFB"/>
                </a:solidFill>
                <a:latin typeface="Catamaran"/>
                <a:ea typeface="Catamaran"/>
                <a:cs typeface="Catamaran"/>
                <a:sym typeface="Catamaran"/>
                <a:hlinkClick r:id="rId4"/>
              </a:rPr>
              <a:t>Read the full article here</a:t>
            </a:r>
            <a:endParaRPr b="1" u="sng">
              <a:solidFill>
                <a:srgbClr val="115EFB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222" name="Google Shape;222;p37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3824" y="2036774"/>
            <a:ext cx="2193952" cy="214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5EFB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4900" y="4703225"/>
            <a:ext cx="356615" cy="35661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8"/>
          <p:cNvSpPr txBox="1">
            <a:spLocks noGrp="1"/>
          </p:cNvSpPr>
          <p:nvPr>
            <p:ph type="title" idx="4294967295"/>
          </p:nvPr>
        </p:nvSpPr>
        <p:spPr>
          <a:xfrm>
            <a:off x="471475" y="1348800"/>
            <a:ext cx="7717800" cy="244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</a:rPr>
              <a:t>The impact on your competitive edge</a:t>
            </a:r>
            <a:endParaRPr sz="4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75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Customers want your service faster, more convenient &amp; cheaper</a:t>
            </a:r>
            <a:endParaRPr sz="2400"/>
          </a:p>
        </p:txBody>
      </p:sp>
      <p:pic>
        <p:nvPicPr>
          <p:cNvPr id="234" name="Google Shape;234;p3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700" y="1859650"/>
            <a:ext cx="4938452" cy="328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9"/>
          <p:cNvSpPr txBox="1">
            <a:spLocks noGrp="1"/>
          </p:cNvSpPr>
          <p:nvPr>
            <p:ph type="title"/>
          </p:nvPr>
        </p:nvSpPr>
        <p:spPr>
          <a:xfrm>
            <a:off x="5657625" y="2450900"/>
            <a:ext cx="302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If you can’t deliver, you lose everything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75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Customers want your service faster, more convenient &amp; cheaper</a:t>
            </a:r>
            <a:endParaRPr sz="2400"/>
          </a:p>
        </p:txBody>
      </p:sp>
      <p:pic>
        <p:nvPicPr>
          <p:cNvPr id="241" name="Google Shape;241;p4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700" y="1622600"/>
            <a:ext cx="4376010" cy="3520899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40"/>
          <p:cNvSpPr txBox="1"/>
          <p:nvPr/>
        </p:nvSpPr>
        <p:spPr>
          <a:xfrm>
            <a:off x="5099850" y="1872150"/>
            <a:ext cx="3556800" cy="13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Nike asked themselves</a:t>
            </a:r>
            <a:endParaRPr b="1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atamaran"/>
                <a:ea typeface="Catamaran"/>
                <a:cs typeface="Catamaran"/>
                <a:sym typeface="Catamaran"/>
              </a:rPr>
              <a:t>“Are we a </a:t>
            </a:r>
            <a:r>
              <a:rPr lang="en" b="1">
                <a:latin typeface="Catamaran"/>
                <a:ea typeface="Catamaran"/>
                <a:cs typeface="Catamaran"/>
                <a:sym typeface="Catamaran"/>
              </a:rPr>
              <a:t>shoe company</a:t>
            </a:r>
            <a:r>
              <a:rPr lang="en">
                <a:latin typeface="Catamaran"/>
                <a:ea typeface="Catamaran"/>
                <a:cs typeface="Catamaran"/>
                <a:sym typeface="Catamaran"/>
              </a:rPr>
              <a:t> that </a:t>
            </a:r>
            <a:r>
              <a:rPr lang="en" b="1">
                <a:latin typeface="Catamaran"/>
                <a:ea typeface="Catamaran"/>
                <a:cs typeface="Catamaran"/>
                <a:sym typeface="Catamaran"/>
              </a:rPr>
              <a:t>uses tech</a:t>
            </a:r>
            <a:r>
              <a:rPr lang="en">
                <a:latin typeface="Catamaran"/>
                <a:ea typeface="Catamaran"/>
                <a:cs typeface="Catamaran"/>
                <a:sym typeface="Catamaran"/>
              </a:rPr>
              <a:t>, </a:t>
            </a:r>
            <a:br>
              <a:rPr lang="en">
                <a:latin typeface="Catamaran"/>
                <a:ea typeface="Catamaran"/>
                <a:cs typeface="Catamaran"/>
                <a:sym typeface="Catamaran"/>
              </a:rPr>
            </a:br>
            <a:r>
              <a:rPr lang="en">
                <a:latin typeface="Catamaran"/>
                <a:ea typeface="Catamaran"/>
                <a:cs typeface="Catamaran"/>
                <a:sym typeface="Catamaran"/>
              </a:rPr>
              <a:t>or a </a:t>
            </a:r>
            <a:r>
              <a:rPr lang="en" b="1">
                <a:latin typeface="Catamaran"/>
                <a:ea typeface="Catamaran"/>
                <a:cs typeface="Catamaran"/>
                <a:sym typeface="Catamaran"/>
              </a:rPr>
              <a:t>tech company</a:t>
            </a:r>
            <a:r>
              <a:rPr lang="en">
                <a:latin typeface="Catamaran"/>
                <a:ea typeface="Catamaran"/>
                <a:cs typeface="Catamaran"/>
                <a:sym typeface="Catamaran"/>
              </a:rPr>
              <a:t> that </a:t>
            </a:r>
            <a:r>
              <a:rPr lang="en" b="1">
                <a:latin typeface="Catamaran"/>
                <a:ea typeface="Catamaran"/>
                <a:cs typeface="Catamaran"/>
                <a:sym typeface="Catamaran"/>
              </a:rPr>
              <a:t>sells shoes</a:t>
            </a:r>
            <a:r>
              <a:rPr lang="en">
                <a:latin typeface="Catamaran"/>
                <a:ea typeface="Catamaran"/>
                <a:cs typeface="Catamaran"/>
                <a:sym typeface="Catamaran"/>
              </a:rPr>
              <a:t>?”</a:t>
            </a:r>
            <a:endParaRPr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243" name="Google Shape;243;p40"/>
          <p:cNvCxnSpPr/>
          <p:nvPr/>
        </p:nvCxnSpPr>
        <p:spPr>
          <a:xfrm>
            <a:off x="5062371" y="2176375"/>
            <a:ext cx="0" cy="860700"/>
          </a:xfrm>
          <a:prstGeom prst="straightConnector1">
            <a:avLst/>
          </a:prstGeom>
          <a:noFill/>
          <a:ln w="38100" cap="flat" cmpd="sng">
            <a:solidFill>
              <a:srgbClr val="2EF8C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4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6775" y="0"/>
            <a:ext cx="1537225" cy="1011641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You need digital skills, but they are scarce and expensive</a:t>
            </a:r>
            <a:endParaRPr sz="2400" u="sng"/>
          </a:p>
        </p:txBody>
      </p:sp>
      <p:pic>
        <p:nvPicPr>
          <p:cNvPr id="250" name="Google Shape;250;p4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3000" y="2277112"/>
            <a:ext cx="3506350" cy="181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41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827" y="2346054"/>
            <a:ext cx="2540923" cy="1848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41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825" y="1438625"/>
            <a:ext cx="2540919" cy="824344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1"/>
          <p:cNvSpPr/>
          <p:nvPr/>
        </p:nvSpPr>
        <p:spPr>
          <a:xfrm>
            <a:off x="5985584" y="1745977"/>
            <a:ext cx="1621200" cy="462000"/>
          </a:xfrm>
          <a:prstGeom prst="rect">
            <a:avLst/>
          </a:prstGeom>
          <a:solidFill>
            <a:srgbClr val="115EF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2700000" algn="bl" rotWithShape="0">
              <a:srgbClr val="2EF8C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Expensive to recruit</a:t>
            </a:r>
            <a:endParaRPr sz="1200" b="1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54" name="Google Shape;254;p41"/>
          <p:cNvSpPr/>
          <p:nvPr/>
        </p:nvSpPr>
        <p:spPr>
          <a:xfrm>
            <a:off x="920000" y="4390041"/>
            <a:ext cx="1621200" cy="462000"/>
          </a:xfrm>
          <a:prstGeom prst="rect">
            <a:avLst/>
          </a:prstGeom>
          <a:solidFill>
            <a:srgbClr val="115EF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2700000" algn="bl" rotWithShape="0">
              <a:srgbClr val="2EF8C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Hard to find</a:t>
            </a:r>
            <a:endParaRPr sz="1200" b="1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83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Can you develop employee skills at the pace of disruption?</a:t>
            </a:r>
            <a:endParaRPr sz="2400"/>
          </a:p>
        </p:txBody>
      </p:sp>
      <p:sp>
        <p:nvSpPr>
          <p:cNvPr id="260" name="Google Shape;260;p42"/>
          <p:cNvSpPr txBox="1"/>
          <p:nvPr/>
        </p:nvSpPr>
        <p:spPr>
          <a:xfrm>
            <a:off x="311700" y="879675"/>
            <a:ext cx="657600" cy="3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 b="1" u="sng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  <a:hlinkClick r:id="rId3"/>
              </a:rPr>
              <a:t>Source</a:t>
            </a:r>
            <a:endParaRPr sz="18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83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Can you develop employee skills at the pace of disruption?</a:t>
            </a:r>
            <a:endParaRPr sz="2400"/>
          </a:p>
        </p:txBody>
      </p:sp>
      <p:sp>
        <p:nvSpPr>
          <p:cNvPr id="266" name="Google Shape;266;p43"/>
          <p:cNvSpPr txBox="1"/>
          <p:nvPr/>
        </p:nvSpPr>
        <p:spPr>
          <a:xfrm>
            <a:off x="311700" y="879675"/>
            <a:ext cx="657600" cy="3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 b="1" u="sng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  <a:hlinkClick r:id="rId3"/>
              </a:rPr>
              <a:t>Source</a:t>
            </a:r>
            <a:endParaRPr sz="18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267" name="Google Shape;267;p43"/>
          <p:cNvCxnSpPr/>
          <p:nvPr/>
        </p:nvCxnSpPr>
        <p:spPr>
          <a:xfrm>
            <a:off x="2623968" y="4081267"/>
            <a:ext cx="44859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8" name="Google Shape;268;p43"/>
          <p:cNvSpPr/>
          <p:nvPr/>
        </p:nvSpPr>
        <p:spPr>
          <a:xfrm>
            <a:off x="2950241" y="2356114"/>
            <a:ext cx="3993826" cy="1544036"/>
          </a:xfrm>
          <a:custGeom>
            <a:avLst/>
            <a:gdLst/>
            <a:ahLst/>
            <a:cxnLst/>
            <a:rect l="l" t="t" r="r" b="b"/>
            <a:pathLst>
              <a:path w="193828" h="74935" extrusionOk="0">
                <a:moveTo>
                  <a:pt x="0" y="74935"/>
                </a:moveTo>
                <a:cubicBezTo>
                  <a:pt x="3930" y="63104"/>
                  <a:pt x="12530" y="14756"/>
                  <a:pt x="23579" y="3948"/>
                </a:cubicBezTo>
                <a:cubicBezTo>
                  <a:pt x="34629" y="-6860"/>
                  <a:pt x="49085" y="7692"/>
                  <a:pt x="66297" y="10089"/>
                </a:cubicBezTo>
                <a:cubicBezTo>
                  <a:pt x="83509" y="12486"/>
                  <a:pt x="112460" y="11701"/>
                  <a:pt x="126852" y="18330"/>
                </a:cubicBezTo>
                <a:cubicBezTo>
                  <a:pt x="141244" y="24959"/>
                  <a:pt x="141487" y="40859"/>
                  <a:pt x="152650" y="49862"/>
                </a:cubicBezTo>
                <a:cubicBezTo>
                  <a:pt x="163813" y="58866"/>
                  <a:pt x="186965" y="68603"/>
                  <a:pt x="193828" y="72351"/>
                </a:cubicBezTo>
              </a:path>
            </a:pathLst>
          </a:custGeom>
          <a:noFill/>
          <a:ln w="38100" cap="flat" cmpd="sng">
            <a:solidFill>
              <a:srgbClr val="115EFB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9" name="Google Shape;269;p43"/>
          <p:cNvSpPr txBox="1"/>
          <p:nvPr/>
        </p:nvSpPr>
        <p:spPr>
          <a:xfrm>
            <a:off x="4457143" y="4158200"/>
            <a:ext cx="795000" cy="1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time</a:t>
            </a:r>
            <a:endParaRPr sz="10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70" name="Google Shape;270;p43"/>
          <p:cNvSpPr txBox="1"/>
          <p:nvPr/>
        </p:nvSpPr>
        <p:spPr>
          <a:xfrm>
            <a:off x="1467051" y="3031438"/>
            <a:ext cx="1157100" cy="1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Market demand</a:t>
            </a:r>
            <a:endParaRPr sz="10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71" name="Google Shape;271;p43"/>
          <p:cNvSpPr txBox="1"/>
          <p:nvPr/>
        </p:nvSpPr>
        <p:spPr>
          <a:xfrm>
            <a:off x="3152884" y="3649440"/>
            <a:ext cx="13590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115EFB"/>
                </a:solidFill>
                <a:latin typeface="Catamaran"/>
                <a:ea typeface="Catamaran"/>
                <a:cs typeface="Catamaran"/>
                <a:sym typeface="Catamaran"/>
              </a:rPr>
              <a:t>Skill A</a:t>
            </a:r>
            <a:endParaRPr sz="1000" b="1">
              <a:solidFill>
                <a:srgbClr val="115EFB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272" name="Google Shape;272;p43"/>
          <p:cNvCxnSpPr/>
          <p:nvPr/>
        </p:nvCxnSpPr>
        <p:spPr>
          <a:xfrm rot="10800000">
            <a:off x="2623968" y="2017567"/>
            <a:ext cx="0" cy="20637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3" name="Google Shape;273;p43"/>
          <p:cNvCxnSpPr/>
          <p:nvPr/>
        </p:nvCxnSpPr>
        <p:spPr>
          <a:xfrm>
            <a:off x="3248216" y="3128137"/>
            <a:ext cx="2529600" cy="0"/>
          </a:xfrm>
          <a:prstGeom prst="straightConnector1">
            <a:avLst/>
          </a:prstGeom>
          <a:noFill/>
          <a:ln w="19050" cap="flat" cmpd="sng">
            <a:solidFill>
              <a:srgbClr val="2EF8C7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74" name="Google Shape;274;p43"/>
          <p:cNvSpPr txBox="1"/>
          <p:nvPr/>
        </p:nvSpPr>
        <p:spPr>
          <a:xfrm>
            <a:off x="3745476" y="3242663"/>
            <a:ext cx="15351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Skill lifetime</a:t>
            </a:r>
            <a:endParaRPr sz="10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75" name="Google Shape;275;p43"/>
          <p:cNvSpPr txBox="1"/>
          <p:nvPr/>
        </p:nvSpPr>
        <p:spPr>
          <a:xfrm>
            <a:off x="2855276" y="1665350"/>
            <a:ext cx="1321200" cy="444000"/>
          </a:xfrm>
          <a:prstGeom prst="rect">
            <a:avLst/>
          </a:prstGeom>
          <a:solidFill>
            <a:srgbClr val="115EFB"/>
          </a:solidFill>
          <a:ln>
            <a:noFill/>
          </a:ln>
          <a:effectLst>
            <a:outerShdw dist="38100" dir="2340000" algn="bl" rotWithShape="0">
              <a:srgbClr val="2EF8C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Rise of a new technology or trend</a:t>
            </a:r>
            <a:endParaRPr sz="10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76" name="Google Shape;276;p43"/>
          <p:cNvSpPr txBox="1"/>
          <p:nvPr/>
        </p:nvSpPr>
        <p:spPr>
          <a:xfrm>
            <a:off x="6438551" y="3224797"/>
            <a:ext cx="1238400" cy="292200"/>
          </a:xfrm>
          <a:prstGeom prst="rect">
            <a:avLst/>
          </a:prstGeom>
          <a:solidFill>
            <a:srgbClr val="115EFB"/>
          </a:solidFill>
          <a:ln>
            <a:noFill/>
          </a:ln>
          <a:effectLst>
            <a:outerShdw dist="38100" dir="2340000" algn="bl" rotWithShape="0">
              <a:srgbClr val="2EF8C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Legacy support</a:t>
            </a:r>
            <a:endParaRPr sz="10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77" name="Google Shape;277;p43"/>
          <p:cNvSpPr txBox="1"/>
          <p:nvPr/>
        </p:nvSpPr>
        <p:spPr>
          <a:xfrm>
            <a:off x="5252152" y="2109339"/>
            <a:ext cx="1125300" cy="390900"/>
          </a:xfrm>
          <a:prstGeom prst="rect">
            <a:avLst/>
          </a:prstGeom>
          <a:solidFill>
            <a:srgbClr val="115EFB"/>
          </a:solidFill>
          <a:ln>
            <a:noFill/>
          </a:ln>
          <a:effectLst>
            <a:outerShdw dist="38100" dir="2340000" algn="bl" rotWithShape="0">
              <a:srgbClr val="2EF8C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Skill 1 becomes commodity</a:t>
            </a:r>
            <a:endParaRPr sz="10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78" name="Google Shape;278;p43"/>
          <p:cNvSpPr/>
          <p:nvPr/>
        </p:nvSpPr>
        <p:spPr>
          <a:xfrm rot="10800000">
            <a:off x="5759461" y="2520473"/>
            <a:ext cx="110700" cy="223500"/>
          </a:xfrm>
          <a:prstGeom prst="triangle">
            <a:avLst>
              <a:gd name="adj" fmla="val 50000"/>
            </a:avLst>
          </a:prstGeom>
          <a:solidFill>
            <a:srgbClr val="115EFB"/>
          </a:solidFill>
          <a:ln>
            <a:noFill/>
          </a:ln>
          <a:effectLst>
            <a:outerShdw dist="38100" dir="3420000" algn="bl" rotWithShape="0">
              <a:srgbClr val="2EF8C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3"/>
          <p:cNvSpPr/>
          <p:nvPr/>
        </p:nvSpPr>
        <p:spPr>
          <a:xfrm rot="10800000">
            <a:off x="3460521" y="2132612"/>
            <a:ext cx="110700" cy="223500"/>
          </a:xfrm>
          <a:prstGeom prst="triangle">
            <a:avLst>
              <a:gd name="adj" fmla="val 50000"/>
            </a:avLst>
          </a:prstGeom>
          <a:solidFill>
            <a:srgbClr val="115EFB"/>
          </a:solidFill>
          <a:ln>
            <a:noFill/>
          </a:ln>
          <a:effectLst>
            <a:outerShdw dist="38100" dir="3420000" algn="bl" rotWithShape="0">
              <a:srgbClr val="2EF8C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3"/>
          <p:cNvSpPr/>
          <p:nvPr/>
        </p:nvSpPr>
        <p:spPr>
          <a:xfrm rot="10800000">
            <a:off x="6944031" y="3532887"/>
            <a:ext cx="110700" cy="223500"/>
          </a:xfrm>
          <a:prstGeom prst="triangle">
            <a:avLst>
              <a:gd name="adj" fmla="val 50000"/>
            </a:avLst>
          </a:prstGeom>
          <a:solidFill>
            <a:srgbClr val="115EFB"/>
          </a:solidFill>
          <a:ln>
            <a:noFill/>
          </a:ln>
          <a:effectLst>
            <a:outerShdw dist="38100" dir="3420000" algn="bl" rotWithShape="0">
              <a:srgbClr val="2EF8C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83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Can you develop employee skills at the pace of disruption?</a:t>
            </a:r>
            <a:endParaRPr sz="2400"/>
          </a:p>
        </p:txBody>
      </p:sp>
      <p:sp>
        <p:nvSpPr>
          <p:cNvPr id="286" name="Google Shape;286;p44"/>
          <p:cNvSpPr txBox="1"/>
          <p:nvPr/>
        </p:nvSpPr>
        <p:spPr>
          <a:xfrm>
            <a:off x="311700" y="879675"/>
            <a:ext cx="657600" cy="3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 b="1" u="sng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  <a:hlinkClick r:id="rId3"/>
              </a:rPr>
              <a:t>Source</a:t>
            </a:r>
            <a:endParaRPr sz="18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287" name="Google Shape;287;p44"/>
          <p:cNvCxnSpPr/>
          <p:nvPr/>
        </p:nvCxnSpPr>
        <p:spPr>
          <a:xfrm>
            <a:off x="1673709" y="3617679"/>
            <a:ext cx="66273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8" name="Google Shape;288;p44"/>
          <p:cNvSpPr/>
          <p:nvPr/>
        </p:nvSpPr>
        <p:spPr>
          <a:xfrm>
            <a:off x="1904500" y="2397359"/>
            <a:ext cx="2916050" cy="1092225"/>
          </a:xfrm>
          <a:custGeom>
            <a:avLst/>
            <a:gdLst/>
            <a:ahLst/>
            <a:cxnLst/>
            <a:rect l="l" t="t" r="r" b="b"/>
            <a:pathLst>
              <a:path w="116642" h="43689" extrusionOk="0">
                <a:moveTo>
                  <a:pt x="0" y="43689"/>
                </a:moveTo>
                <a:cubicBezTo>
                  <a:pt x="2291" y="36791"/>
                  <a:pt x="7305" y="8603"/>
                  <a:pt x="13747" y="2302"/>
                </a:cubicBezTo>
                <a:cubicBezTo>
                  <a:pt x="20189" y="-3999"/>
                  <a:pt x="28618" y="4485"/>
                  <a:pt x="38653" y="5882"/>
                </a:cubicBezTo>
                <a:cubicBezTo>
                  <a:pt x="48688" y="7280"/>
                  <a:pt x="65567" y="6822"/>
                  <a:pt x="73958" y="10687"/>
                </a:cubicBezTo>
                <a:cubicBezTo>
                  <a:pt x="82349" y="14552"/>
                  <a:pt x="81885" y="23946"/>
                  <a:pt x="88999" y="29071"/>
                </a:cubicBezTo>
                <a:cubicBezTo>
                  <a:pt x="96113" y="34196"/>
                  <a:pt x="112035" y="39378"/>
                  <a:pt x="116642" y="41439"/>
                </a:cubicBezTo>
              </a:path>
            </a:pathLst>
          </a:custGeom>
          <a:noFill/>
          <a:ln w="38100" cap="flat" cmpd="sng">
            <a:solidFill>
              <a:srgbClr val="115EFB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9" name="Google Shape;289;p44"/>
          <p:cNvSpPr txBox="1"/>
          <p:nvPr/>
        </p:nvSpPr>
        <p:spPr>
          <a:xfrm>
            <a:off x="7865399" y="3699454"/>
            <a:ext cx="435600" cy="1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time</a:t>
            </a:r>
            <a:endParaRPr sz="10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90" name="Google Shape;290;p44"/>
          <p:cNvSpPr txBox="1"/>
          <p:nvPr/>
        </p:nvSpPr>
        <p:spPr>
          <a:xfrm>
            <a:off x="842988" y="2566250"/>
            <a:ext cx="818400" cy="1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Market demand</a:t>
            </a:r>
            <a:endParaRPr sz="10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91" name="Google Shape;291;p44"/>
          <p:cNvSpPr txBox="1"/>
          <p:nvPr/>
        </p:nvSpPr>
        <p:spPr>
          <a:xfrm>
            <a:off x="2529438" y="2157875"/>
            <a:ext cx="961200" cy="2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115EFB"/>
                </a:solidFill>
                <a:latin typeface="Catamaran"/>
                <a:ea typeface="Catamaran"/>
                <a:cs typeface="Catamaran"/>
                <a:sym typeface="Catamaran"/>
              </a:rPr>
              <a:t>Skill A</a:t>
            </a:r>
            <a:endParaRPr sz="1000" b="1">
              <a:solidFill>
                <a:srgbClr val="115EFB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292" name="Google Shape;292;p44"/>
          <p:cNvCxnSpPr/>
          <p:nvPr/>
        </p:nvCxnSpPr>
        <p:spPr>
          <a:xfrm rot="10800000">
            <a:off x="1673709" y="2157879"/>
            <a:ext cx="0" cy="1459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3" name="Google Shape;293;p44"/>
          <p:cNvCxnSpPr/>
          <p:nvPr/>
        </p:nvCxnSpPr>
        <p:spPr>
          <a:xfrm>
            <a:off x="2115288" y="2943463"/>
            <a:ext cx="1789500" cy="0"/>
          </a:xfrm>
          <a:prstGeom prst="straightConnector1">
            <a:avLst/>
          </a:prstGeom>
          <a:noFill/>
          <a:ln w="19050" cap="flat" cmpd="sng">
            <a:solidFill>
              <a:srgbClr val="2EF8C7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94" name="Google Shape;294;p44"/>
          <p:cNvSpPr txBox="1"/>
          <p:nvPr/>
        </p:nvSpPr>
        <p:spPr>
          <a:xfrm>
            <a:off x="2467038" y="3024475"/>
            <a:ext cx="1086000" cy="2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Skill lifetime</a:t>
            </a:r>
            <a:endParaRPr sz="10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95" name="Google Shape;295;p44"/>
          <p:cNvSpPr/>
          <p:nvPr/>
        </p:nvSpPr>
        <p:spPr>
          <a:xfrm>
            <a:off x="4346375" y="2397338"/>
            <a:ext cx="2381575" cy="1092225"/>
          </a:xfrm>
          <a:custGeom>
            <a:avLst/>
            <a:gdLst/>
            <a:ahLst/>
            <a:cxnLst/>
            <a:rect l="l" t="t" r="r" b="b"/>
            <a:pathLst>
              <a:path w="95263" h="43689" extrusionOk="0">
                <a:moveTo>
                  <a:pt x="0" y="43689"/>
                </a:moveTo>
                <a:cubicBezTo>
                  <a:pt x="1567" y="36791"/>
                  <a:pt x="4995" y="8602"/>
                  <a:pt x="9401" y="2301"/>
                </a:cubicBezTo>
                <a:cubicBezTo>
                  <a:pt x="13807" y="-4000"/>
                  <a:pt x="19571" y="4484"/>
                  <a:pt x="26434" y="5882"/>
                </a:cubicBezTo>
                <a:cubicBezTo>
                  <a:pt x="33297" y="7280"/>
                  <a:pt x="44840" y="6822"/>
                  <a:pt x="50579" y="10687"/>
                </a:cubicBezTo>
                <a:cubicBezTo>
                  <a:pt x="56318" y="14552"/>
                  <a:pt x="53419" y="23714"/>
                  <a:pt x="60866" y="29071"/>
                </a:cubicBezTo>
                <a:cubicBezTo>
                  <a:pt x="68313" y="34428"/>
                  <a:pt x="89530" y="40534"/>
                  <a:pt x="95263" y="42827"/>
                </a:cubicBezTo>
              </a:path>
            </a:pathLst>
          </a:custGeom>
          <a:noFill/>
          <a:ln w="38100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6" name="Google Shape;296;p44"/>
          <p:cNvSpPr txBox="1"/>
          <p:nvPr/>
        </p:nvSpPr>
        <p:spPr>
          <a:xfrm>
            <a:off x="4773803" y="2157875"/>
            <a:ext cx="657600" cy="2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115EFB"/>
                </a:solidFill>
                <a:latin typeface="Catamaran"/>
                <a:ea typeface="Catamaran"/>
                <a:cs typeface="Catamaran"/>
                <a:sym typeface="Catamaran"/>
              </a:rPr>
              <a:t>Skill B</a:t>
            </a:r>
            <a:endParaRPr sz="1000" b="1">
              <a:solidFill>
                <a:srgbClr val="115EFB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297" name="Google Shape;297;p44"/>
          <p:cNvCxnSpPr/>
          <p:nvPr/>
        </p:nvCxnSpPr>
        <p:spPr>
          <a:xfrm>
            <a:off x="4490531" y="2943455"/>
            <a:ext cx="1224000" cy="0"/>
          </a:xfrm>
          <a:prstGeom prst="straightConnector1">
            <a:avLst/>
          </a:prstGeom>
          <a:noFill/>
          <a:ln w="19050" cap="flat" cmpd="sng">
            <a:solidFill>
              <a:srgbClr val="2EF8C7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98" name="Google Shape;298;p44"/>
          <p:cNvSpPr txBox="1"/>
          <p:nvPr/>
        </p:nvSpPr>
        <p:spPr>
          <a:xfrm>
            <a:off x="4731123" y="3024467"/>
            <a:ext cx="742800" cy="2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Skill lifetime</a:t>
            </a:r>
            <a:endParaRPr sz="10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99" name="Google Shape;299;p44"/>
          <p:cNvSpPr/>
          <p:nvPr/>
        </p:nvSpPr>
        <p:spPr>
          <a:xfrm>
            <a:off x="6215825" y="2397340"/>
            <a:ext cx="1379187" cy="1092225"/>
          </a:xfrm>
          <a:custGeom>
            <a:avLst/>
            <a:gdLst/>
            <a:ahLst/>
            <a:cxnLst/>
            <a:rect l="l" t="t" r="r" b="b"/>
            <a:pathLst>
              <a:path w="69037" h="43689" extrusionOk="0">
                <a:moveTo>
                  <a:pt x="0" y="43689"/>
                </a:moveTo>
                <a:cubicBezTo>
                  <a:pt x="1164" y="36791"/>
                  <a:pt x="3712" y="8602"/>
                  <a:pt x="6986" y="2301"/>
                </a:cubicBezTo>
                <a:cubicBezTo>
                  <a:pt x="10260" y="-4000"/>
                  <a:pt x="14544" y="4484"/>
                  <a:pt x="19644" y="5882"/>
                </a:cubicBezTo>
                <a:cubicBezTo>
                  <a:pt x="24744" y="7280"/>
                  <a:pt x="33322" y="6822"/>
                  <a:pt x="37586" y="10687"/>
                </a:cubicBezTo>
                <a:cubicBezTo>
                  <a:pt x="41850" y="14552"/>
                  <a:pt x="39988" y="23946"/>
                  <a:pt x="45230" y="29071"/>
                </a:cubicBezTo>
                <a:cubicBezTo>
                  <a:pt x="50472" y="34196"/>
                  <a:pt x="65069" y="39378"/>
                  <a:pt x="69037" y="41439"/>
                </a:cubicBezTo>
              </a:path>
            </a:pathLst>
          </a:custGeom>
          <a:noFill/>
          <a:ln w="38100" cap="flat" cmpd="sng">
            <a:solidFill>
              <a:srgbClr val="C9DAF8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0" name="Google Shape;300;p44"/>
          <p:cNvSpPr txBox="1"/>
          <p:nvPr/>
        </p:nvSpPr>
        <p:spPr>
          <a:xfrm>
            <a:off x="6469648" y="2157875"/>
            <a:ext cx="818400" cy="2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115EFB"/>
                </a:solidFill>
                <a:latin typeface="Catamaran"/>
                <a:ea typeface="Catamaran"/>
                <a:cs typeface="Catamaran"/>
                <a:sym typeface="Catamaran"/>
              </a:rPr>
              <a:t>Skill C</a:t>
            </a:r>
            <a:endParaRPr sz="1000" b="1">
              <a:solidFill>
                <a:srgbClr val="115EFB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301" name="Google Shape;301;p44"/>
          <p:cNvCxnSpPr/>
          <p:nvPr/>
        </p:nvCxnSpPr>
        <p:spPr>
          <a:xfrm>
            <a:off x="6301430" y="2943461"/>
            <a:ext cx="726900" cy="0"/>
          </a:xfrm>
          <a:prstGeom prst="straightConnector1">
            <a:avLst/>
          </a:prstGeom>
          <a:noFill/>
          <a:ln w="19050" cap="flat" cmpd="sng">
            <a:solidFill>
              <a:srgbClr val="2EF8C7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302" name="Google Shape;302;p44"/>
          <p:cNvSpPr txBox="1"/>
          <p:nvPr/>
        </p:nvSpPr>
        <p:spPr>
          <a:xfrm>
            <a:off x="6444308" y="3024483"/>
            <a:ext cx="593400" cy="2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Skill lifetime</a:t>
            </a:r>
            <a:endParaRPr sz="10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303" name="Google Shape;303;p44"/>
          <p:cNvCxnSpPr/>
          <p:nvPr/>
        </p:nvCxnSpPr>
        <p:spPr>
          <a:xfrm>
            <a:off x="5121100" y="3525825"/>
            <a:ext cx="0" cy="242700"/>
          </a:xfrm>
          <a:prstGeom prst="straightConnector1">
            <a:avLst/>
          </a:prstGeom>
          <a:noFill/>
          <a:ln w="28575" cap="flat" cmpd="sng">
            <a:solidFill>
              <a:srgbClr val="2EF8C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4" name="Google Shape;304;p44"/>
          <p:cNvSpPr txBox="1"/>
          <p:nvPr/>
        </p:nvSpPr>
        <p:spPr>
          <a:xfrm>
            <a:off x="4260700" y="3738675"/>
            <a:ext cx="17208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tamaran"/>
                <a:ea typeface="Catamaran"/>
                <a:cs typeface="Catamaran"/>
                <a:sym typeface="Catamaran"/>
              </a:rPr>
              <a:t>Today we are at 5 years</a:t>
            </a:r>
            <a:endParaRPr sz="10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305" name="Google Shape;305;p44"/>
          <p:cNvSpPr txBox="1"/>
          <p:nvPr/>
        </p:nvSpPr>
        <p:spPr>
          <a:xfrm>
            <a:off x="1673696" y="1686875"/>
            <a:ext cx="54456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34343"/>
                </a:solidFill>
                <a:latin typeface="Catamaran"/>
                <a:ea typeface="Catamaran"/>
                <a:cs typeface="Catamaran"/>
                <a:sym typeface="Catamaran"/>
              </a:rPr>
              <a:t>Half-life of a skill is approx. 5 years and decreasing faster than ever</a:t>
            </a:r>
            <a:endParaRPr b="1">
              <a:solidFill>
                <a:srgbClr val="434343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/>
          <p:nvPr/>
        </p:nvSpPr>
        <p:spPr>
          <a:xfrm>
            <a:off x="-1827125" y="0"/>
            <a:ext cx="7066200" cy="5143500"/>
          </a:xfrm>
          <a:prstGeom prst="parallelogram">
            <a:avLst>
              <a:gd name="adj" fmla="val 25000"/>
            </a:avLst>
          </a:prstGeom>
          <a:solidFill>
            <a:srgbClr val="115E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7"/>
          <p:cNvSpPr txBox="1"/>
          <p:nvPr/>
        </p:nvSpPr>
        <p:spPr>
          <a:xfrm>
            <a:off x="581050" y="526350"/>
            <a:ext cx="34290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Hi, </a:t>
            </a:r>
            <a:endParaRPr sz="4800" b="1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I’m Charles</a:t>
            </a:r>
            <a:endParaRPr sz="2400" b="1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grpSp>
        <p:nvGrpSpPr>
          <p:cNvPr id="123" name="Google Shape;123;p27"/>
          <p:cNvGrpSpPr/>
          <p:nvPr/>
        </p:nvGrpSpPr>
        <p:grpSpPr>
          <a:xfrm>
            <a:off x="2546613" y="1460689"/>
            <a:ext cx="1015953" cy="1022435"/>
            <a:chOff x="2162654" y="1213402"/>
            <a:chExt cx="788171" cy="793200"/>
          </a:xfrm>
        </p:grpSpPr>
        <p:pic>
          <p:nvPicPr>
            <p:cNvPr id="124" name="Google Shape;124;p27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62725" y="1213402"/>
              <a:ext cx="788100" cy="7932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25" name="Google Shape;125;p27"/>
            <p:cNvSpPr/>
            <p:nvPr/>
          </p:nvSpPr>
          <p:spPr>
            <a:xfrm rot="10800000">
              <a:off x="2162654" y="1215916"/>
              <a:ext cx="788100" cy="7881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27"/>
          <p:cNvSpPr txBox="1"/>
          <p:nvPr/>
        </p:nvSpPr>
        <p:spPr>
          <a:xfrm>
            <a:off x="4978800" y="1095900"/>
            <a:ext cx="4165200" cy="36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Catamaran"/>
              <a:ea typeface="Catamaran"/>
              <a:cs typeface="Catamaran"/>
              <a:sym typeface="Catamar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115EFB"/>
              </a:buClr>
              <a:buSzPts val="1800"/>
              <a:buFont typeface="Catamaran"/>
              <a:buChar char="‣"/>
            </a:pPr>
            <a:r>
              <a:rPr lang="en" sz="1800" b="1">
                <a:latin typeface="Catamaran"/>
                <a:ea typeface="Catamaran"/>
                <a:cs typeface="Catamaran"/>
                <a:sym typeface="Catamaran"/>
              </a:rPr>
              <a:t>Engineering Physics </a:t>
            </a:r>
            <a:br>
              <a:rPr lang="en" sz="1800" b="1">
                <a:latin typeface="Catamaran"/>
                <a:ea typeface="Catamaran"/>
                <a:cs typeface="Catamaran"/>
                <a:sym typeface="Catamaran"/>
              </a:rPr>
            </a:br>
            <a:r>
              <a:rPr lang="en" sz="1800">
                <a:latin typeface="Catamaran"/>
                <a:ea typeface="Catamaran"/>
                <a:cs typeface="Catamaran"/>
                <a:sym typeface="Catamaran"/>
              </a:rPr>
              <a:t>@Ghent University</a:t>
            </a:r>
            <a:endParaRPr sz="1800">
              <a:latin typeface="Catamaran"/>
              <a:ea typeface="Catamaran"/>
              <a:cs typeface="Catamaran"/>
              <a:sym typeface="Catamar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115EFB"/>
              </a:buClr>
              <a:buSzPts val="1800"/>
              <a:buFont typeface="Catamaran Light"/>
              <a:buChar char="‣"/>
            </a:pPr>
            <a:r>
              <a:rPr lang="en" sz="1800" b="1">
                <a:latin typeface="Catamaran"/>
                <a:ea typeface="Catamaran"/>
                <a:cs typeface="Catamaran"/>
                <a:sym typeface="Catamaran"/>
              </a:rPr>
              <a:t>Machine Learning Engineer </a:t>
            </a:r>
            <a:br>
              <a:rPr lang="en" sz="1800">
                <a:latin typeface="Catamaran Light"/>
                <a:ea typeface="Catamaran Light"/>
                <a:cs typeface="Catamaran Light"/>
                <a:sym typeface="Catamaran Light"/>
              </a:rPr>
            </a:br>
            <a:r>
              <a:rPr lang="en" sz="1800">
                <a:latin typeface="Catamaran Light"/>
                <a:ea typeface="Catamaran Light"/>
                <a:cs typeface="Catamaran Light"/>
                <a:sym typeface="Catamaran Light"/>
              </a:rPr>
              <a:t>@ML6</a:t>
            </a:r>
            <a:endParaRPr sz="1800"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115EFB"/>
              </a:buClr>
              <a:buSzPts val="1800"/>
              <a:buFont typeface="Catamaran Light"/>
              <a:buChar char="‣"/>
            </a:pPr>
            <a:r>
              <a:rPr lang="en" sz="1800" b="1">
                <a:latin typeface="Catamaran"/>
                <a:ea typeface="Catamaran"/>
                <a:cs typeface="Catamaran"/>
                <a:sym typeface="Catamaran"/>
              </a:rPr>
              <a:t>3 years</a:t>
            </a:r>
            <a:r>
              <a:rPr lang="en" sz="1800">
                <a:latin typeface="Catamaran Light"/>
                <a:ea typeface="Catamaran Light"/>
                <a:cs typeface="Catamaran Light"/>
                <a:sym typeface="Catamaran Light"/>
              </a:rPr>
              <a:t> of experience in </a:t>
            </a:r>
            <a:r>
              <a:rPr lang="en" sz="1800" b="1">
                <a:latin typeface="Catamaran"/>
                <a:ea typeface="Catamaran"/>
                <a:cs typeface="Catamaran"/>
                <a:sym typeface="Catamaran"/>
              </a:rPr>
              <a:t>AI in HR</a:t>
            </a:r>
            <a:endParaRPr sz="1800" b="1">
              <a:latin typeface="Catamaran"/>
              <a:ea typeface="Catamaran"/>
              <a:cs typeface="Catamaran"/>
              <a:sym typeface="Catamar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115EFB"/>
              </a:buClr>
              <a:buSzPts val="1800"/>
              <a:buFont typeface="Catamaran Light"/>
              <a:buChar char="‣"/>
            </a:pPr>
            <a:r>
              <a:rPr lang="en" sz="1800" b="1">
                <a:latin typeface="Catamaran"/>
                <a:ea typeface="Catamaran"/>
                <a:cs typeface="Catamaran"/>
                <a:sym typeface="Catamaran"/>
              </a:rPr>
              <a:t>Founder</a:t>
            </a:r>
            <a:r>
              <a:rPr lang="en" sz="1800">
                <a:latin typeface="Catamaran Light"/>
                <a:ea typeface="Catamaran Light"/>
                <a:cs typeface="Catamaran Light"/>
                <a:sym typeface="Catamaran Light"/>
              </a:rPr>
              <a:t> and technical lead </a:t>
            </a:r>
            <a:br>
              <a:rPr lang="en" sz="1800">
                <a:latin typeface="Catamaran Light"/>
                <a:ea typeface="Catamaran Light"/>
                <a:cs typeface="Catamaran Light"/>
                <a:sym typeface="Catamaran Light"/>
              </a:rPr>
            </a:br>
            <a:r>
              <a:rPr lang="en" sz="1800">
                <a:latin typeface="Catamaran Light"/>
                <a:ea typeface="Catamaran Light"/>
                <a:cs typeface="Catamaran Light"/>
                <a:sym typeface="Catamaran Light"/>
              </a:rPr>
              <a:t>@uman.ai</a:t>
            </a:r>
            <a:endParaRPr sz="1800"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127" name="Google Shape;127;p27"/>
          <p:cNvSpPr txBox="1"/>
          <p:nvPr/>
        </p:nvSpPr>
        <p:spPr>
          <a:xfrm>
            <a:off x="581050" y="4176550"/>
            <a:ext cx="25059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4"/>
              </a:rPr>
              <a:t>charles@uman.ai</a:t>
            </a:r>
            <a:endParaRPr b="1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5"/>
              </a:rPr>
              <a:t>www.uman.ai</a:t>
            </a:r>
            <a:endParaRPr b="1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+32 4 98 12 99 14</a:t>
            </a:r>
            <a:endParaRPr b="1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5"/>
          <p:cNvSpPr txBox="1">
            <a:spLocks noGrp="1"/>
          </p:cNvSpPr>
          <p:nvPr>
            <p:ph type="body" idx="1"/>
          </p:nvPr>
        </p:nvSpPr>
        <p:spPr>
          <a:xfrm>
            <a:off x="311700" y="1777650"/>
            <a:ext cx="8520600" cy="10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115EFB"/>
                </a:solidFill>
              </a:rPr>
              <a:t>Market volatility</a:t>
            </a:r>
            <a:endParaRPr sz="3600" b="1">
              <a:solidFill>
                <a:srgbClr val="115EFB"/>
              </a:solidFill>
            </a:endParaRPr>
          </a:p>
        </p:txBody>
      </p:sp>
      <p:sp>
        <p:nvSpPr>
          <p:cNvPr id="311" name="Google Shape;311;p45"/>
          <p:cNvSpPr txBox="1"/>
          <p:nvPr/>
        </p:nvSpPr>
        <p:spPr>
          <a:xfrm>
            <a:off x="979775" y="1131450"/>
            <a:ext cx="19497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Catamaran"/>
                <a:ea typeface="Catamaran"/>
                <a:cs typeface="Catamaran"/>
                <a:sym typeface="Catamaran"/>
              </a:rPr>
              <a:t>Skill lifetime becomes increasingly shorter </a:t>
            </a:r>
            <a:endParaRPr sz="1200" b="1"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tamaran"/>
                <a:ea typeface="Catamaran"/>
                <a:cs typeface="Catamaran"/>
                <a:sym typeface="Catamaran"/>
              </a:rPr>
              <a:t>&lt;5 years atm.</a:t>
            </a:r>
            <a:endParaRPr sz="1200"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312" name="Google Shape;312;p45"/>
          <p:cNvCxnSpPr/>
          <p:nvPr/>
        </p:nvCxnSpPr>
        <p:spPr>
          <a:xfrm>
            <a:off x="919225" y="1224900"/>
            <a:ext cx="0" cy="561300"/>
          </a:xfrm>
          <a:prstGeom prst="straightConnector1">
            <a:avLst/>
          </a:prstGeom>
          <a:noFill/>
          <a:ln w="38100" cap="flat" cmpd="sng">
            <a:solidFill>
              <a:srgbClr val="2EF8C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3" name="Google Shape;313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You can turn this market volatility into an opportunity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6"/>
          <p:cNvSpPr txBox="1">
            <a:spLocks noGrp="1"/>
          </p:cNvSpPr>
          <p:nvPr>
            <p:ph type="body" idx="1"/>
          </p:nvPr>
        </p:nvSpPr>
        <p:spPr>
          <a:xfrm>
            <a:off x="311700" y="1777650"/>
            <a:ext cx="8520600" cy="10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1"/>
                </a:solidFill>
              </a:rPr>
              <a:t>Market volatility </a:t>
            </a:r>
            <a:r>
              <a:rPr lang="en" sz="3600">
                <a:solidFill>
                  <a:schemeClr val="dk1"/>
                </a:solidFill>
              </a:rPr>
              <a:t>+</a:t>
            </a:r>
            <a:r>
              <a:rPr lang="en" sz="3600" b="1">
                <a:solidFill>
                  <a:schemeClr val="dk1"/>
                </a:solidFill>
              </a:rPr>
              <a:t> </a:t>
            </a:r>
            <a:r>
              <a:rPr lang="en" sz="3600" b="1">
                <a:solidFill>
                  <a:srgbClr val="115EFB"/>
                </a:solidFill>
              </a:rPr>
              <a:t>speed</a:t>
            </a:r>
            <a:endParaRPr sz="3600" b="1">
              <a:solidFill>
                <a:srgbClr val="115EFB"/>
              </a:solidFill>
            </a:endParaRPr>
          </a:p>
        </p:txBody>
      </p:sp>
      <p:sp>
        <p:nvSpPr>
          <p:cNvPr id="319" name="Google Shape;319;p46"/>
          <p:cNvSpPr txBox="1"/>
          <p:nvPr/>
        </p:nvSpPr>
        <p:spPr>
          <a:xfrm>
            <a:off x="979775" y="1131450"/>
            <a:ext cx="19497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Catamaran"/>
                <a:ea typeface="Catamaran"/>
                <a:cs typeface="Catamaran"/>
                <a:sym typeface="Catamaran"/>
              </a:rPr>
              <a:t>Skill lifetime becomes increasingly shorter </a:t>
            </a:r>
            <a:endParaRPr sz="1200" b="1"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tamaran"/>
                <a:ea typeface="Catamaran"/>
                <a:cs typeface="Catamaran"/>
                <a:sym typeface="Catamaran"/>
              </a:rPr>
              <a:t>&lt;5 years atm.</a:t>
            </a:r>
            <a:endParaRPr sz="1200"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320" name="Google Shape;320;p46"/>
          <p:cNvCxnSpPr/>
          <p:nvPr/>
        </p:nvCxnSpPr>
        <p:spPr>
          <a:xfrm>
            <a:off x="919225" y="1224900"/>
            <a:ext cx="0" cy="561300"/>
          </a:xfrm>
          <a:prstGeom prst="straightConnector1">
            <a:avLst/>
          </a:prstGeom>
          <a:noFill/>
          <a:ln w="38100" cap="flat" cmpd="sng">
            <a:solidFill>
              <a:srgbClr val="2EF8C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1" name="Google Shape;321;p46"/>
          <p:cNvCxnSpPr/>
          <p:nvPr/>
        </p:nvCxnSpPr>
        <p:spPr>
          <a:xfrm>
            <a:off x="4022925" y="1212000"/>
            <a:ext cx="0" cy="561300"/>
          </a:xfrm>
          <a:prstGeom prst="straightConnector1">
            <a:avLst/>
          </a:prstGeom>
          <a:noFill/>
          <a:ln w="38100" cap="flat" cmpd="sng">
            <a:solidFill>
              <a:srgbClr val="2EF8C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2" name="Google Shape;322;p46"/>
          <p:cNvSpPr txBox="1"/>
          <p:nvPr/>
        </p:nvSpPr>
        <p:spPr>
          <a:xfrm>
            <a:off x="4022925" y="1131450"/>
            <a:ext cx="19497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tamaran"/>
                <a:ea typeface="Catamaran"/>
                <a:cs typeface="Catamaran"/>
                <a:sym typeface="Catamaran"/>
              </a:rPr>
              <a:t>Speed of </a:t>
            </a:r>
            <a:r>
              <a:rPr lang="en" sz="1200" b="1">
                <a:latin typeface="Catamaran"/>
                <a:ea typeface="Catamaran"/>
                <a:cs typeface="Catamaran"/>
                <a:sym typeface="Catamaran"/>
              </a:rPr>
              <a:t>activating your workforce </a:t>
            </a:r>
            <a:r>
              <a:rPr lang="en" sz="1200">
                <a:latin typeface="Catamaran"/>
                <a:ea typeface="Catamaran"/>
                <a:cs typeface="Catamaran"/>
                <a:sym typeface="Catamaran"/>
              </a:rPr>
              <a:t>towards</a:t>
            </a:r>
            <a:r>
              <a:rPr lang="en" sz="1200" b="1">
                <a:latin typeface="Catamaran"/>
                <a:ea typeface="Catamaran"/>
                <a:cs typeface="Catamaran"/>
                <a:sym typeface="Catamaran"/>
              </a:rPr>
              <a:t> high demand skill areas</a:t>
            </a:r>
            <a:endParaRPr sz="1200" b="1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323" name="Google Shape;323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You can turn this market volatility into an opportunity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7"/>
          <p:cNvSpPr txBox="1">
            <a:spLocks noGrp="1"/>
          </p:cNvSpPr>
          <p:nvPr>
            <p:ph type="body" idx="1"/>
          </p:nvPr>
        </p:nvSpPr>
        <p:spPr>
          <a:xfrm>
            <a:off x="311700" y="1777650"/>
            <a:ext cx="8520600" cy="10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1"/>
                </a:solidFill>
              </a:rPr>
              <a:t>Market volatility </a:t>
            </a:r>
            <a:r>
              <a:rPr lang="en" sz="3600">
                <a:solidFill>
                  <a:schemeClr val="dk1"/>
                </a:solidFill>
              </a:rPr>
              <a:t>+</a:t>
            </a:r>
            <a:r>
              <a:rPr lang="en" sz="3600" b="1">
                <a:solidFill>
                  <a:schemeClr val="dk1"/>
                </a:solidFill>
              </a:rPr>
              <a:t> speed </a:t>
            </a:r>
            <a:r>
              <a:rPr lang="en" sz="3600">
                <a:solidFill>
                  <a:schemeClr val="dk1"/>
                </a:solidFill>
              </a:rPr>
              <a:t>=</a:t>
            </a:r>
            <a:r>
              <a:rPr lang="en" sz="3600" b="1">
                <a:solidFill>
                  <a:schemeClr val="dk1"/>
                </a:solidFill>
              </a:rPr>
              <a:t> </a:t>
            </a:r>
            <a:r>
              <a:rPr lang="en" sz="3600" b="1">
                <a:solidFill>
                  <a:srgbClr val="115EFB"/>
                </a:solidFill>
              </a:rPr>
              <a:t>Huge potential</a:t>
            </a:r>
            <a:endParaRPr sz="3600" b="1">
              <a:solidFill>
                <a:srgbClr val="115EFB"/>
              </a:solidFill>
            </a:endParaRPr>
          </a:p>
        </p:txBody>
      </p:sp>
      <p:sp>
        <p:nvSpPr>
          <p:cNvPr id="329" name="Google Shape;329;p47"/>
          <p:cNvSpPr txBox="1"/>
          <p:nvPr/>
        </p:nvSpPr>
        <p:spPr>
          <a:xfrm>
            <a:off x="979775" y="1131450"/>
            <a:ext cx="19497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Catamaran"/>
                <a:ea typeface="Catamaran"/>
                <a:cs typeface="Catamaran"/>
                <a:sym typeface="Catamaran"/>
              </a:rPr>
              <a:t>Skill lifetime becomes increasingly shorter </a:t>
            </a:r>
            <a:endParaRPr sz="1200" b="1"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tamaran"/>
                <a:ea typeface="Catamaran"/>
                <a:cs typeface="Catamaran"/>
                <a:sym typeface="Catamaran"/>
              </a:rPr>
              <a:t>&lt;5 years atm.</a:t>
            </a:r>
            <a:endParaRPr sz="1200"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330" name="Google Shape;330;p47"/>
          <p:cNvCxnSpPr/>
          <p:nvPr/>
        </p:nvCxnSpPr>
        <p:spPr>
          <a:xfrm>
            <a:off x="919225" y="1224900"/>
            <a:ext cx="0" cy="561300"/>
          </a:xfrm>
          <a:prstGeom prst="straightConnector1">
            <a:avLst/>
          </a:prstGeom>
          <a:noFill/>
          <a:ln w="38100" cap="flat" cmpd="sng">
            <a:solidFill>
              <a:srgbClr val="2EF8C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1" name="Google Shape;331;p47"/>
          <p:cNvCxnSpPr/>
          <p:nvPr/>
        </p:nvCxnSpPr>
        <p:spPr>
          <a:xfrm>
            <a:off x="4022925" y="1212000"/>
            <a:ext cx="0" cy="561300"/>
          </a:xfrm>
          <a:prstGeom prst="straightConnector1">
            <a:avLst/>
          </a:prstGeom>
          <a:noFill/>
          <a:ln w="38100" cap="flat" cmpd="sng">
            <a:solidFill>
              <a:srgbClr val="2EF8C7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32" name="Google Shape;332;p4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450" y="2779435"/>
            <a:ext cx="2424029" cy="1216738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7"/>
          <p:cNvSpPr txBox="1"/>
          <p:nvPr/>
        </p:nvSpPr>
        <p:spPr>
          <a:xfrm>
            <a:off x="2929475" y="2833756"/>
            <a:ext cx="13305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115EFB"/>
                </a:solidFill>
                <a:latin typeface="Catamaran"/>
                <a:ea typeface="Catamaran"/>
                <a:cs typeface="Catamaran"/>
                <a:sym typeface="Catamaran"/>
                <a:hlinkClick r:id="rId4"/>
              </a:rPr>
              <a:t>Read the article here</a:t>
            </a:r>
            <a:endParaRPr b="1">
              <a:solidFill>
                <a:srgbClr val="115EFB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334" name="Google Shape;334;p47"/>
          <p:cNvSpPr txBox="1"/>
          <p:nvPr/>
        </p:nvSpPr>
        <p:spPr>
          <a:xfrm>
            <a:off x="554600" y="4011700"/>
            <a:ext cx="50715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tamaran"/>
                <a:ea typeface="Catamaran"/>
                <a:cs typeface="Catamaran"/>
                <a:sym typeface="Catamaran"/>
              </a:rPr>
              <a:t>“Digital came in waves and those that </a:t>
            </a:r>
            <a:r>
              <a:rPr lang="en" b="1">
                <a:highlight>
                  <a:srgbClr val="2EF8C7"/>
                </a:highlight>
                <a:latin typeface="Catamaran"/>
                <a:ea typeface="Catamaran"/>
                <a:cs typeface="Catamaran"/>
                <a:sym typeface="Catamaran"/>
              </a:rPr>
              <a:t>spotted the waves</a:t>
            </a:r>
            <a:r>
              <a:rPr lang="en">
                <a:latin typeface="Catamaran"/>
                <a:ea typeface="Catamaran"/>
                <a:cs typeface="Catamaran"/>
                <a:sym typeface="Catamaran"/>
              </a:rPr>
              <a:t>, worked hard to get on top and </a:t>
            </a:r>
            <a:r>
              <a:rPr lang="en" b="1">
                <a:highlight>
                  <a:srgbClr val="2EF8C7"/>
                </a:highlight>
                <a:latin typeface="Catamaran"/>
                <a:ea typeface="Catamaran"/>
                <a:cs typeface="Catamaran"/>
                <a:sym typeface="Catamaran"/>
              </a:rPr>
              <a:t>surfed the wave</a:t>
            </a:r>
            <a:r>
              <a:rPr lang="en">
                <a:latin typeface="Catamaran"/>
                <a:ea typeface="Catamaran"/>
                <a:cs typeface="Catamaran"/>
                <a:sym typeface="Catamaran"/>
              </a:rPr>
              <a:t>. They are referred to as </a:t>
            </a:r>
            <a:r>
              <a:rPr lang="en" b="1">
                <a:highlight>
                  <a:srgbClr val="2EF8C7"/>
                </a:highlight>
                <a:latin typeface="Catamaran"/>
                <a:ea typeface="Catamaran"/>
                <a:cs typeface="Catamaran"/>
                <a:sym typeface="Catamaran"/>
              </a:rPr>
              <a:t>disruptors</a:t>
            </a:r>
            <a:r>
              <a:rPr lang="en">
                <a:latin typeface="Catamaran"/>
                <a:ea typeface="Catamaran"/>
                <a:cs typeface="Catamaran"/>
                <a:sym typeface="Catamaran"/>
              </a:rPr>
              <a:t>.”</a:t>
            </a:r>
            <a:endParaRPr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335" name="Google Shape;335;p47"/>
          <p:cNvSpPr txBox="1"/>
          <p:nvPr/>
        </p:nvSpPr>
        <p:spPr>
          <a:xfrm>
            <a:off x="4022925" y="1131450"/>
            <a:ext cx="19497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tamaran"/>
                <a:ea typeface="Catamaran"/>
                <a:cs typeface="Catamaran"/>
                <a:sym typeface="Catamaran"/>
              </a:rPr>
              <a:t>Speed of </a:t>
            </a:r>
            <a:r>
              <a:rPr lang="en" sz="1200" b="1">
                <a:latin typeface="Catamaran"/>
                <a:ea typeface="Catamaran"/>
                <a:cs typeface="Catamaran"/>
                <a:sym typeface="Catamaran"/>
              </a:rPr>
              <a:t>activating your workforce </a:t>
            </a:r>
            <a:r>
              <a:rPr lang="en" sz="1200">
                <a:latin typeface="Catamaran"/>
                <a:ea typeface="Catamaran"/>
                <a:cs typeface="Catamaran"/>
                <a:sym typeface="Catamaran"/>
              </a:rPr>
              <a:t>towards</a:t>
            </a:r>
            <a:r>
              <a:rPr lang="en" sz="1200" b="1">
                <a:latin typeface="Catamaran"/>
                <a:ea typeface="Catamaran"/>
                <a:cs typeface="Catamaran"/>
                <a:sym typeface="Catamaran"/>
              </a:rPr>
              <a:t> high demand skill areas</a:t>
            </a:r>
            <a:endParaRPr sz="1200" b="1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336" name="Google Shape;336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You can turn this market volatility into an opportunity</a:t>
            </a:r>
            <a:endParaRPr/>
          </a:p>
        </p:txBody>
      </p:sp>
      <p:pic>
        <p:nvPicPr>
          <p:cNvPr id="337" name="Google Shape;337;p47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1439" y="3557365"/>
            <a:ext cx="507866" cy="189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7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534" y="3830567"/>
            <a:ext cx="545674" cy="256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7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263" y="4293657"/>
            <a:ext cx="598904" cy="162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7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5991" y="3516527"/>
            <a:ext cx="655826" cy="27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47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451" y="3854012"/>
            <a:ext cx="598894" cy="283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47"/>
          <p:cNvPicPr preferRelativeResize="0"/>
          <p:nvPr/>
        </p:nvPicPr>
        <p:blipFill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1830" y="4214125"/>
            <a:ext cx="321112" cy="321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7"/>
          <p:cNvPicPr preferRelativeResize="0"/>
          <p:nvPr/>
        </p:nvPicPr>
        <p:blipFill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7360" y="4578945"/>
            <a:ext cx="598894" cy="254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7"/>
          <p:cNvPicPr preferRelativeResize="0"/>
          <p:nvPr/>
        </p:nvPicPr>
        <p:blipFill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1837" y="4576783"/>
            <a:ext cx="359738" cy="359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9" name="Google Shape;349;p48"/>
          <p:cNvCxnSpPr/>
          <p:nvPr/>
        </p:nvCxnSpPr>
        <p:spPr>
          <a:xfrm>
            <a:off x="887300" y="4504950"/>
            <a:ext cx="62850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0" name="Google Shape;350;p48"/>
          <p:cNvSpPr/>
          <p:nvPr/>
        </p:nvSpPr>
        <p:spPr>
          <a:xfrm>
            <a:off x="1344450" y="2087841"/>
            <a:ext cx="5585950" cy="2163250"/>
          </a:xfrm>
          <a:custGeom>
            <a:avLst/>
            <a:gdLst/>
            <a:ahLst/>
            <a:cxnLst/>
            <a:rect l="l" t="t" r="r" b="b"/>
            <a:pathLst>
              <a:path w="223438" h="86530" extrusionOk="0">
                <a:moveTo>
                  <a:pt x="0" y="86530"/>
                </a:moveTo>
                <a:cubicBezTo>
                  <a:pt x="4538" y="72868"/>
                  <a:pt x="14468" y="17038"/>
                  <a:pt x="27227" y="4558"/>
                </a:cubicBezTo>
                <a:cubicBezTo>
                  <a:pt x="39986" y="-7922"/>
                  <a:pt x="56680" y="8882"/>
                  <a:pt x="76555" y="11650"/>
                </a:cubicBezTo>
                <a:cubicBezTo>
                  <a:pt x="96431" y="14418"/>
                  <a:pt x="129861" y="13512"/>
                  <a:pt x="146480" y="21166"/>
                </a:cubicBezTo>
                <a:cubicBezTo>
                  <a:pt x="163099" y="28821"/>
                  <a:pt x="163444" y="50750"/>
                  <a:pt x="176270" y="57577"/>
                </a:cubicBezTo>
                <a:cubicBezTo>
                  <a:pt x="189096" y="64404"/>
                  <a:pt x="215577" y="61370"/>
                  <a:pt x="223438" y="62128"/>
                </a:cubicBezTo>
              </a:path>
            </a:pathLst>
          </a:custGeom>
          <a:noFill/>
          <a:ln w="38100" cap="flat" cmpd="sng">
            <a:solidFill>
              <a:srgbClr val="115EFB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1" name="Google Shape;351;p48"/>
          <p:cNvSpPr txBox="1"/>
          <p:nvPr/>
        </p:nvSpPr>
        <p:spPr>
          <a:xfrm>
            <a:off x="6469800" y="4689800"/>
            <a:ext cx="862500" cy="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time</a:t>
            </a:r>
            <a:endParaRPr sz="10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352" name="Google Shape;352;p48"/>
          <p:cNvSpPr txBox="1"/>
          <p:nvPr/>
        </p:nvSpPr>
        <p:spPr>
          <a:xfrm>
            <a:off x="0" y="2422350"/>
            <a:ext cx="862500" cy="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Market demand</a:t>
            </a:r>
            <a:endParaRPr sz="10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353" name="Google Shape;353;p48"/>
          <p:cNvSpPr/>
          <p:nvPr/>
        </p:nvSpPr>
        <p:spPr>
          <a:xfrm>
            <a:off x="2942700" y="1867750"/>
            <a:ext cx="3527105" cy="2114475"/>
          </a:xfrm>
          <a:custGeom>
            <a:avLst/>
            <a:gdLst/>
            <a:ahLst/>
            <a:cxnLst/>
            <a:rect l="l" t="t" r="r" b="b"/>
            <a:pathLst>
              <a:path w="165088" h="84579" extrusionOk="0">
                <a:moveTo>
                  <a:pt x="0" y="83937"/>
                </a:moveTo>
                <a:cubicBezTo>
                  <a:pt x="7999" y="82765"/>
                  <a:pt x="34341" y="89041"/>
                  <a:pt x="47995" y="76904"/>
                </a:cubicBezTo>
                <a:cubicBezTo>
                  <a:pt x="61649" y="64767"/>
                  <a:pt x="73303" y="23805"/>
                  <a:pt x="81923" y="11116"/>
                </a:cubicBezTo>
                <a:cubicBezTo>
                  <a:pt x="90543" y="-1573"/>
                  <a:pt x="88682" y="-469"/>
                  <a:pt x="99715" y="772"/>
                </a:cubicBezTo>
                <a:cubicBezTo>
                  <a:pt x="110749" y="2013"/>
                  <a:pt x="137229" y="14909"/>
                  <a:pt x="148124" y="18564"/>
                </a:cubicBezTo>
                <a:cubicBezTo>
                  <a:pt x="159020" y="22219"/>
                  <a:pt x="162261" y="22012"/>
                  <a:pt x="165088" y="22702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4" name="Google Shape;354;p48"/>
          <p:cNvSpPr/>
          <p:nvPr/>
        </p:nvSpPr>
        <p:spPr>
          <a:xfrm>
            <a:off x="1024050" y="2911675"/>
            <a:ext cx="2596488" cy="1372800"/>
          </a:xfrm>
          <a:custGeom>
            <a:avLst/>
            <a:gdLst/>
            <a:ahLst/>
            <a:cxnLst/>
            <a:rect l="l" t="t" r="r" b="b"/>
            <a:pathLst>
              <a:path w="187845" h="54912" extrusionOk="0">
                <a:moveTo>
                  <a:pt x="0" y="297"/>
                </a:moveTo>
                <a:cubicBezTo>
                  <a:pt x="10137" y="1125"/>
                  <a:pt x="38203" y="-2806"/>
                  <a:pt x="60822" y="5262"/>
                </a:cubicBezTo>
                <a:cubicBezTo>
                  <a:pt x="83441" y="13330"/>
                  <a:pt x="114542" y="40431"/>
                  <a:pt x="135712" y="48706"/>
                </a:cubicBezTo>
                <a:cubicBezTo>
                  <a:pt x="156883" y="56981"/>
                  <a:pt x="179156" y="53878"/>
                  <a:pt x="187845" y="54912"/>
                </a:cubicBezTo>
              </a:path>
            </a:pathLst>
          </a:custGeom>
          <a:noFill/>
          <a:ln w="3810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5" name="Google Shape;355;p48"/>
          <p:cNvSpPr txBox="1"/>
          <p:nvPr/>
        </p:nvSpPr>
        <p:spPr>
          <a:xfrm>
            <a:off x="3011275" y="3547350"/>
            <a:ext cx="992700" cy="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Skill 3</a:t>
            </a:r>
            <a:endParaRPr sz="1000" b="1">
              <a:solidFill>
                <a:schemeClr val="accen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356" name="Google Shape;356;p48"/>
          <p:cNvCxnSpPr/>
          <p:nvPr/>
        </p:nvCxnSpPr>
        <p:spPr>
          <a:xfrm rot="10800000">
            <a:off x="887300" y="1613550"/>
            <a:ext cx="0" cy="28914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7" name="Google Shape;357;p48"/>
          <p:cNvSpPr txBox="1"/>
          <p:nvPr/>
        </p:nvSpPr>
        <p:spPr>
          <a:xfrm>
            <a:off x="2104575" y="2923650"/>
            <a:ext cx="1275300" cy="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434343"/>
                </a:solidFill>
                <a:latin typeface="Catamaran"/>
                <a:ea typeface="Catamaran"/>
                <a:cs typeface="Catamaran"/>
                <a:sym typeface="Catamaran"/>
              </a:rPr>
              <a:t>Skill 1</a:t>
            </a:r>
            <a:endParaRPr sz="1000" b="1">
              <a:solidFill>
                <a:srgbClr val="434343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358" name="Google Shape;358;p48"/>
          <p:cNvSpPr txBox="1"/>
          <p:nvPr/>
        </p:nvSpPr>
        <p:spPr>
          <a:xfrm>
            <a:off x="2426400" y="1747250"/>
            <a:ext cx="1275300" cy="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115EFB"/>
                </a:solidFill>
                <a:latin typeface="Catamaran"/>
                <a:ea typeface="Catamaran"/>
                <a:cs typeface="Catamaran"/>
                <a:sym typeface="Catamaran"/>
              </a:rPr>
              <a:t>Skill 2</a:t>
            </a:r>
            <a:endParaRPr sz="1000" b="1">
              <a:solidFill>
                <a:srgbClr val="115EFB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359" name="Google Shape;359;p48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>
                <a:solidFill>
                  <a:srgbClr val="000000"/>
                </a:solidFill>
                <a:latin typeface="Catamaran"/>
                <a:ea typeface="Catamaran"/>
                <a:cs typeface="Catamaran"/>
                <a:sym typeface="Catamaran"/>
              </a:rPr>
              <a:t>Winning companies ride these waves to optimize generated value</a:t>
            </a:r>
            <a:endParaRPr sz="2800" b="1">
              <a:solidFill>
                <a:srgbClr val="000000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4" name="Google Shape;364;p49"/>
          <p:cNvCxnSpPr/>
          <p:nvPr/>
        </p:nvCxnSpPr>
        <p:spPr>
          <a:xfrm>
            <a:off x="887300" y="4504950"/>
            <a:ext cx="62850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5" name="Google Shape;365;p49"/>
          <p:cNvSpPr/>
          <p:nvPr/>
        </p:nvSpPr>
        <p:spPr>
          <a:xfrm>
            <a:off x="1344450" y="2087841"/>
            <a:ext cx="5585950" cy="2163250"/>
          </a:xfrm>
          <a:custGeom>
            <a:avLst/>
            <a:gdLst/>
            <a:ahLst/>
            <a:cxnLst/>
            <a:rect l="l" t="t" r="r" b="b"/>
            <a:pathLst>
              <a:path w="223438" h="86530" extrusionOk="0">
                <a:moveTo>
                  <a:pt x="0" y="86530"/>
                </a:moveTo>
                <a:cubicBezTo>
                  <a:pt x="4538" y="72868"/>
                  <a:pt x="14468" y="17038"/>
                  <a:pt x="27227" y="4558"/>
                </a:cubicBezTo>
                <a:cubicBezTo>
                  <a:pt x="39986" y="-7922"/>
                  <a:pt x="56680" y="8882"/>
                  <a:pt x="76555" y="11650"/>
                </a:cubicBezTo>
                <a:cubicBezTo>
                  <a:pt x="96431" y="14418"/>
                  <a:pt x="129861" y="13512"/>
                  <a:pt x="146480" y="21166"/>
                </a:cubicBezTo>
                <a:cubicBezTo>
                  <a:pt x="163099" y="28821"/>
                  <a:pt x="163444" y="50750"/>
                  <a:pt x="176270" y="57577"/>
                </a:cubicBezTo>
                <a:cubicBezTo>
                  <a:pt x="189096" y="64404"/>
                  <a:pt x="215577" y="61370"/>
                  <a:pt x="223438" y="62128"/>
                </a:cubicBezTo>
              </a:path>
            </a:pathLst>
          </a:custGeom>
          <a:noFill/>
          <a:ln w="38100" cap="flat" cmpd="sng">
            <a:solidFill>
              <a:srgbClr val="115EFB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6" name="Google Shape;366;p49"/>
          <p:cNvSpPr txBox="1"/>
          <p:nvPr/>
        </p:nvSpPr>
        <p:spPr>
          <a:xfrm>
            <a:off x="6469800" y="4689800"/>
            <a:ext cx="862500" cy="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time</a:t>
            </a:r>
            <a:endParaRPr sz="10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367" name="Google Shape;367;p49"/>
          <p:cNvSpPr txBox="1"/>
          <p:nvPr/>
        </p:nvSpPr>
        <p:spPr>
          <a:xfrm>
            <a:off x="0" y="2422350"/>
            <a:ext cx="862500" cy="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Market demand</a:t>
            </a:r>
            <a:endParaRPr sz="10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368" name="Google Shape;368;p49"/>
          <p:cNvSpPr/>
          <p:nvPr/>
        </p:nvSpPr>
        <p:spPr>
          <a:xfrm>
            <a:off x="2942700" y="1867750"/>
            <a:ext cx="3527105" cy="2114475"/>
          </a:xfrm>
          <a:custGeom>
            <a:avLst/>
            <a:gdLst/>
            <a:ahLst/>
            <a:cxnLst/>
            <a:rect l="l" t="t" r="r" b="b"/>
            <a:pathLst>
              <a:path w="165088" h="84579" extrusionOk="0">
                <a:moveTo>
                  <a:pt x="0" y="83937"/>
                </a:moveTo>
                <a:cubicBezTo>
                  <a:pt x="7999" y="82765"/>
                  <a:pt x="34341" y="89041"/>
                  <a:pt x="47995" y="76904"/>
                </a:cubicBezTo>
                <a:cubicBezTo>
                  <a:pt x="61649" y="64767"/>
                  <a:pt x="73303" y="23805"/>
                  <a:pt x="81923" y="11116"/>
                </a:cubicBezTo>
                <a:cubicBezTo>
                  <a:pt x="90543" y="-1573"/>
                  <a:pt x="88682" y="-469"/>
                  <a:pt x="99715" y="772"/>
                </a:cubicBezTo>
                <a:cubicBezTo>
                  <a:pt x="110749" y="2013"/>
                  <a:pt x="137229" y="14909"/>
                  <a:pt x="148124" y="18564"/>
                </a:cubicBezTo>
                <a:cubicBezTo>
                  <a:pt x="159020" y="22219"/>
                  <a:pt x="162261" y="22012"/>
                  <a:pt x="165088" y="22702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9" name="Google Shape;369;p49"/>
          <p:cNvSpPr/>
          <p:nvPr/>
        </p:nvSpPr>
        <p:spPr>
          <a:xfrm>
            <a:off x="1024050" y="2911675"/>
            <a:ext cx="2596488" cy="1372800"/>
          </a:xfrm>
          <a:custGeom>
            <a:avLst/>
            <a:gdLst/>
            <a:ahLst/>
            <a:cxnLst/>
            <a:rect l="l" t="t" r="r" b="b"/>
            <a:pathLst>
              <a:path w="187845" h="54912" extrusionOk="0">
                <a:moveTo>
                  <a:pt x="0" y="297"/>
                </a:moveTo>
                <a:cubicBezTo>
                  <a:pt x="10137" y="1125"/>
                  <a:pt x="38203" y="-2806"/>
                  <a:pt x="60822" y="5262"/>
                </a:cubicBezTo>
                <a:cubicBezTo>
                  <a:pt x="83441" y="13330"/>
                  <a:pt x="114542" y="40431"/>
                  <a:pt x="135712" y="48706"/>
                </a:cubicBezTo>
                <a:cubicBezTo>
                  <a:pt x="156883" y="56981"/>
                  <a:pt x="179156" y="53878"/>
                  <a:pt x="187845" y="54912"/>
                </a:cubicBezTo>
              </a:path>
            </a:pathLst>
          </a:custGeom>
          <a:noFill/>
          <a:ln w="3810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0" name="Google Shape;370;p49"/>
          <p:cNvSpPr/>
          <p:nvPr/>
        </p:nvSpPr>
        <p:spPr>
          <a:xfrm>
            <a:off x="1572275" y="1941641"/>
            <a:ext cx="1810175" cy="1089100"/>
          </a:xfrm>
          <a:custGeom>
            <a:avLst/>
            <a:gdLst/>
            <a:ahLst/>
            <a:cxnLst/>
            <a:rect l="l" t="t" r="r" b="b"/>
            <a:pathLst>
              <a:path w="72407" h="43564" extrusionOk="0">
                <a:moveTo>
                  <a:pt x="0" y="43564"/>
                </a:moveTo>
                <a:cubicBezTo>
                  <a:pt x="1793" y="38323"/>
                  <a:pt x="6965" y="19153"/>
                  <a:pt x="10758" y="12119"/>
                </a:cubicBezTo>
                <a:cubicBezTo>
                  <a:pt x="14551" y="5085"/>
                  <a:pt x="18412" y="3223"/>
                  <a:pt x="22756" y="1361"/>
                </a:cubicBezTo>
                <a:cubicBezTo>
                  <a:pt x="27100" y="-501"/>
                  <a:pt x="30894" y="-224"/>
                  <a:pt x="36824" y="948"/>
                </a:cubicBezTo>
                <a:cubicBezTo>
                  <a:pt x="42755" y="2120"/>
                  <a:pt x="52409" y="6809"/>
                  <a:pt x="58339" y="8395"/>
                </a:cubicBezTo>
                <a:cubicBezTo>
                  <a:pt x="64270" y="9981"/>
                  <a:pt x="70062" y="10119"/>
                  <a:pt x="72407" y="10464"/>
                </a:cubicBezTo>
              </a:path>
            </a:pathLst>
          </a:custGeom>
          <a:noFill/>
          <a:ln w="28575" cap="flat" cmpd="sng">
            <a:solidFill>
              <a:srgbClr val="2EF8C7"/>
            </a:solidFill>
            <a:prstDash val="lgDash"/>
            <a:round/>
            <a:headEnd type="none" w="med" len="med"/>
            <a:tailEnd type="triangle" w="med" len="med"/>
          </a:ln>
        </p:spPr>
      </p:sp>
      <p:sp>
        <p:nvSpPr>
          <p:cNvPr id="371" name="Google Shape;371;p49"/>
          <p:cNvSpPr/>
          <p:nvPr/>
        </p:nvSpPr>
        <p:spPr>
          <a:xfrm>
            <a:off x="4279600" y="1753841"/>
            <a:ext cx="1810175" cy="1089100"/>
          </a:xfrm>
          <a:custGeom>
            <a:avLst/>
            <a:gdLst/>
            <a:ahLst/>
            <a:cxnLst/>
            <a:rect l="l" t="t" r="r" b="b"/>
            <a:pathLst>
              <a:path w="72407" h="43564" extrusionOk="0">
                <a:moveTo>
                  <a:pt x="0" y="43564"/>
                </a:moveTo>
                <a:cubicBezTo>
                  <a:pt x="1793" y="38323"/>
                  <a:pt x="6965" y="19153"/>
                  <a:pt x="10758" y="12119"/>
                </a:cubicBezTo>
                <a:cubicBezTo>
                  <a:pt x="14551" y="5085"/>
                  <a:pt x="18412" y="3223"/>
                  <a:pt x="22756" y="1361"/>
                </a:cubicBezTo>
                <a:cubicBezTo>
                  <a:pt x="27100" y="-501"/>
                  <a:pt x="30894" y="-224"/>
                  <a:pt x="36824" y="948"/>
                </a:cubicBezTo>
                <a:cubicBezTo>
                  <a:pt x="42755" y="2120"/>
                  <a:pt x="52409" y="6809"/>
                  <a:pt x="58339" y="8395"/>
                </a:cubicBezTo>
                <a:cubicBezTo>
                  <a:pt x="64270" y="9981"/>
                  <a:pt x="70062" y="10119"/>
                  <a:pt x="72407" y="10464"/>
                </a:cubicBezTo>
              </a:path>
            </a:pathLst>
          </a:custGeom>
          <a:noFill/>
          <a:ln w="28575" cap="flat" cmpd="sng">
            <a:solidFill>
              <a:srgbClr val="2EF8C7"/>
            </a:solidFill>
            <a:prstDash val="lgDash"/>
            <a:round/>
            <a:headEnd type="none" w="med" len="med"/>
            <a:tailEnd type="triangle" w="med" len="med"/>
          </a:ln>
        </p:spPr>
      </p:sp>
      <p:cxnSp>
        <p:nvCxnSpPr>
          <p:cNvPr id="372" name="Google Shape;372;p49"/>
          <p:cNvCxnSpPr/>
          <p:nvPr/>
        </p:nvCxnSpPr>
        <p:spPr>
          <a:xfrm rot="10800000">
            <a:off x="887300" y="1613550"/>
            <a:ext cx="0" cy="28914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73" name="Google Shape;373;p49"/>
          <p:cNvSpPr txBox="1"/>
          <p:nvPr/>
        </p:nvSpPr>
        <p:spPr>
          <a:xfrm>
            <a:off x="3011275" y="3547350"/>
            <a:ext cx="992700" cy="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Skill 3</a:t>
            </a:r>
            <a:endParaRPr sz="1000" b="1">
              <a:solidFill>
                <a:schemeClr val="accen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374" name="Google Shape;374;p49"/>
          <p:cNvSpPr txBox="1"/>
          <p:nvPr/>
        </p:nvSpPr>
        <p:spPr>
          <a:xfrm>
            <a:off x="2104575" y="2923650"/>
            <a:ext cx="1275300" cy="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434343"/>
                </a:solidFill>
                <a:latin typeface="Catamaran"/>
                <a:ea typeface="Catamaran"/>
                <a:cs typeface="Catamaran"/>
                <a:sym typeface="Catamaran"/>
              </a:rPr>
              <a:t>Skill 1</a:t>
            </a:r>
            <a:endParaRPr sz="1000" b="1">
              <a:solidFill>
                <a:srgbClr val="434343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375" name="Google Shape;375;p49"/>
          <p:cNvSpPr txBox="1"/>
          <p:nvPr/>
        </p:nvSpPr>
        <p:spPr>
          <a:xfrm>
            <a:off x="2426400" y="1747250"/>
            <a:ext cx="1275300" cy="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115EFB"/>
                </a:solidFill>
                <a:latin typeface="Catamaran"/>
                <a:ea typeface="Catamaran"/>
                <a:cs typeface="Catamaran"/>
                <a:sym typeface="Catamaran"/>
              </a:rPr>
              <a:t>Skill 2</a:t>
            </a:r>
            <a:endParaRPr sz="1000" b="1">
              <a:solidFill>
                <a:srgbClr val="115EFB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376" name="Google Shape;376;p49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>
                <a:solidFill>
                  <a:srgbClr val="000000"/>
                </a:solidFill>
                <a:latin typeface="Catamaran"/>
                <a:ea typeface="Catamaran"/>
                <a:cs typeface="Catamaran"/>
                <a:sym typeface="Catamaran"/>
              </a:rPr>
              <a:t>Winning companies ride these waves to optimize generated value</a:t>
            </a:r>
            <a:endParaRPr sz="2800" b="1">
              <a:solidFill>
                <a:srgbClr val="000000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377" name="Google Shape;377;p49"/>
          <p:cNvSpPr txBox="1"/>
          <p:nvPr/>
        </p:nvSpPr>
        <p:spPr>
          <a:xfrm>
            <a:off x="6744225" y="1644550"/>
            <a:ext cx="1953600" cy="821700"/>
          </a:xfrm>
          <a:prstGeom prst="rect">
            <a:avLst/>
          </a:prstGeom>
          <a:solidFill>
            <a:srgbClr val="115EFB"/>
          </a:solidFill>
          <a:ln>
            <a:noFill/>
          </a:ln>
          <a:effectLst>
            <a:outerShdw dist="38100" dir="2340000" algn="bl" rotWithShape="0">
              <a:srgbClr val="2EF8C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Spot the trends and upskill your workforce to ride these waves of innovation</a:t>
            </a:r>
            <a:endParaRPr sz="12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5EFB"/>
        </a:solid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5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4900" y="4703225"/>
            <a:ext cx="356615" cy="356615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50"/>
          <p:cNvSpPr txBox="1"/>
          <p:nvPr/>
        </p:nvSpPr>
        <p:spPr>
          <a:xfrm>
            <a:off x="555300" y="1168750"/>
            <a:ext cx="68142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You don’t have to be first to spot the trends...</a:t>
            </a:r>
            <a:endParaRPr sz="24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5EFB"/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1"/>
          <p:cNvSpPr txBox="1"/>
          <p:nvPr/>
        </p:nvSpPr>
        <p:spPr>
          <a:xfrm>
            <a:off x="555300" y="1136950"/>
            <a:ext cx="6474900" cy="31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You have to acquire the right skills faster than your competition</a:t>
            </a:r>
            <a:endParaRPr sz="4000" b="1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389" name="Google Shape;389;p5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4900" y="4703225"/>
            <a:ext cx="356615" cy="356615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51"/>
          <p:cNvSpPr txBox="1"/>
          <p:nvPr/>
        </p:nvSpPr>
        <p:spPr>
          <a:xfrm>
            <a:off x="555300" y="1168750"/>
            <a:ext cx="68142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You don’t have to be first to spot the trends...</a:t>
            </a:r>
            <a:endParaRPr sz="24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771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this so hard today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Sharing of information is inefficient, scattered and temporary</a:t>
            </a:r>
            <a:endParaRPr sz="2400"/>
          </a:p>
        </p:txBody>
      </p:sp>
      <p:pic>
        <p:nvPicPr>
          <p:cNvPr id="401" name="Google Shape;401;p5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450" y="1564194"/>
            <a:ext cx="1831012" cy="107647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02" name="Google Shape;402;p53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450" y="2811005"/>
            <a:ext cx="1882198" cy="107647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03" name="Google Shape;403;p53"/>
          <p:cNvSpPr txBox="1"/>
          <p:nvPr/>
        </p:nvSpPr>
        <p:spPr>
          <a:xfrm>
            <a:off x="1075088" y="4311375"/>
            <a:ext cx="1590900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tamaran"/>
                <a:ea typeface="Catamaran"/>
                <a:cs typeface="Catamaran"/>
                <a:sym typeface="Catamaran"/>
              </a:rPr>
              <a:t>Inefficient</a:t>
            </a:r>
            <a:endParaRPr b="1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404" name="Google Shape;404;p53"/>
          <p:cNvSpPr/>
          <p:nvPr/>
        </p:nvSpPr>
        <p:spPr>
          <a:xfrm>
            <a:off x="1505843" y="1666071"/>
            <a:ext cx="916500" cy="176400"/>
          </a:xfrm>
          <a:prstGeom prst="ellipse">
            <a:avLst/>
          </a:prstGeom>
          <a:noFill/>
          <a:ln w="19050" cap="flat" cmpd="sng">
            <a:solidFill>
              <a:srgbClr val="2EF8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53"/>
          <p:cNvSpPr/>
          <p:nvPr/>
        </p:nvSpPr>
        <p:spPr>
          <a:xfrm>
            <a:off x="1063377" y="2904348"/>
            <a:ext cx="1359000" cy="176400"/>
          </a:xfrm>
          <a:prstGeom prst="ellipse">
            <a:avLst/>
          </a:prstGeom>
          <a:noFill/>
          <a:ln w="19050" cap="flat" cmpd="sng">
            <a:solidFill>
              <a:srgbClr val="2EF8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53"/>
          <p:cNvSpPr txBox="1"/>
          <p:nvPr/>
        </p:nvSpPr>
        <p:spPr>
          <a:xfrm>
            <a:off x="311700" y="2159175"/>
            <a:ext cx="1030500" cy="377400"/>
          </a:xfrm>
          <a:prstGeom prst="rect">
            <a:avLst/>
          </a:prstGeom>
          <a:solidFill>
            <a:srgbClr val="115EFB"/>
          </a:solidFill>
          <a:ln>
            <a:noFill/>
          </a:ln>
          <a:effectLst>
            <a:outerShdw dist="19050" dir="3720000" algn="bl" rotWithShape="0">
              <a:srgbClr val="2EF8C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Copy pasting urls</a:t>
            </a:r>
            <a:endParaRPr sz="10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Sharing of information is inefficient, scattered and temporary</a:t>
            </a:r>
            <a:endParaRPr sz="2400"/>
          </a:p>
        </p:txBody>
      </p:sp>
      <p:pic>
        <p:nvPicPr>
          <p:cNvPr id="412" name="Google Shape;412;p5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450" y="1564194"/>
            <a:ext cx="1831012" cy="107647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13" name="Google Shape;413;p54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450" y="2811005"/>
            <a:ext cx="1882198" cy="107647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14" name="Google Shape;414;p54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277" y="1978416"/>
            <a:ext cx="1590960" cy="96670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15" name="Google Shape;415;p54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0170" y="2670886"/>
            <a:ext cx="1463661" cy="112456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16" name="Google Shape;416;p54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300" y="1564199"/>
            <a:ext cx="1358685" cy="99205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17" name="Google Shape;417;p54"/>
          <p:cNvSpPr txBox="1"/>
          <p:nvPr/>
        </p:nvSpPr>
        <p:spPr>
          <a:xfrm>
            <a:off x="1075088" y="4311375"/>
            <a:ext cx="1590900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tamaran"/>
                <a:ea typeface="Catamaran"/>
                <a:cs typeface="Catamaran"/>
                <a:sym typeface="Catamaran"/>
              </a:rPr>
              <a:t>Inefficient</a:t>
            </a:r>
            <a:endParaRPr b="1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418" name="Google Shape;418;p54"/>
          <p:cNvSpPr txBox="1"/>
          <p:nvPr/>
        </p:nvSpPr>
        <p:spPr>
          <a:xfrm>
            <a:off x="4326250" y="4311375"/>
            <a:ext cx="1590900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tamaran"/>
                <a:ea typeface="Catamaran"/>
                <a:cs typeface="Catamaran"/>
                <a:sym typeface="Catamaran"/>
              </a:rPr>
              <a:t>Scattered</a:t>
            </a:r>
            <a:endParaRPr b="1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419" name="Google Shape;419;p54"/>
          <p:cNvSpPr/>
          <p:nvPr/>
        </p:nvSpPr>
        <p:spPr>
          <a:xfrm>
            <a:off x="1505843" y="1666071"/>
            <a:ext cx="916500" cy="176400"/>
          </a:xfrm>
          <a:prstGeom prst="ellipse">
            <a:avLst/>
          </a:prstGeom>
          <a:noFill/>
          <a:ln w="19050" cap="flat" cmpd="sng">
            <a:solidFill>
              <a:srgbClr val="2EF8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54"/>
          <p:cNvSpPr/>
          <p:nvPr/>
        </p:nvSpPr>
        <p:spPr>
          <a:xfrm>
            <a:off x="1063377" y="2904348"/>
            <a:ext cx="1359000" cy="176400"/>
          </a:xfrm>
          <a:prstGeom prst="ellipse">
            <a:avLst/>
          </a:prstGeom>
          <a:noFill/>
          <a:ln w="19050" cap="flat" cmpd="sng">
            <a:solidFill>
              <a:srgbClr val="2EF8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54"/>
          <p:cNvSpPr txBox="1"/>
          <p:nvPr/>
        </p:nvSpPr>
        <p:spPr>
          <a:xfrm>
            <a:off x="311700" y="2159175"/>
            <a:ext cx="1030500" cy="377400"/>
          </a:xfrm>
          <a:prstGeom prst="rect">
            <a:avLst/>
          </a:prstGeom>
          <a:solidFill>
            <a:srgbClr val="115EFB"/>
          </a:solidFill>
          <a:ln>
            <a:noFill/>
          </a:ln>
          <a:effectLst>
            <a:outerShdw dist="19050" dir="3720000" algn="bl" rotWithShape="0">
              <a:srgbClr val="2EF8C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Copy pasting urls</a:t>
            </a:r>
            <a:endParaRPr sz="10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422" name="Google Shape;422;p54"/>
          <p:cNvSpPr txBox="1"/>
          <p:nvPr/>
        </p:nvSpPr>
        <p:spPr>
          <a:xfrm>
            <a:off x="4939500" y="3700975"/>
            <a:ext cx="1030500" cy="377400"/>
          </a:xfrm>
          <a:prstGeom prst="rect">
            <a:avLst/>
          </a:prstGeom>
          <a:solidFill>
            <a:srgbClr val="115EFB"/>
          </a:solidFill>
          <a:ln>
            <a:noFill/>
          </a:ln>
          <a:effectLst>
            <a:outerShdw dist="19050" dir="3720000" algn="bl" rotWithShape="0">
              <a:srgbClr val="2EF8C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Sharing via chat channels</a:t>
            </a:r>
            <a:endParaRPr sz="10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423" name="Google Shape;423;p54"/>
          <p:cNvSpPr txBox="1"/>
          <p:nvPr/>
        </p:nvSpPr>
        <p:spPr>
          <a:xfrm>
            <a:off x="3845475" y="1102263"/>
            <a:ext cx="1030500" cy="377400"/>
          </a:xfrm>
          <a:prstGeom prst="rect">
            <a:avLst/>
          </a:prstGeom>
          <a:solidFill>
            <a:srgbClr val="115EFB"/>
          </a:solidFill>
          <a:ln>
            <a:noFill/>
          </a:ln>
          <a:effectLst>
            <a:outerShdw dist="19050" dir="3720000" algn="bl" rotWithShape="0">
              <a:srgbClr val="2EF8C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Sending emails to yourself</a:t>
            </a:r>
            <a:endParaRPr sz="10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/>
          <p:nvPr/>
        </p:nvSpPr>
        <p:spPr>
          <a:xfrm>
            <a:off x="6275175" y="2255100"/>
            <a:ext cx="1566300" cy="14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tamaran"/>
                <a:ea typeface="Catamaran"/>
                <a:cs typeface="Catamaran"/>
                <a:sym typeface="Catamaran"/>
              </a:rPr>
              <a:t>Increase team </a:t>
            </a:r>
            <a:r>
              <a:rPr lang="en" sz="1000" b="1">
                <a:latin typeface="Catamaran"/>
                <a:ea typeface="Catamaran"/>
                <a:cs typeface="Catamaran"/>
                <a:sym typeface="Catamaran"/>
              </a:rPr>
              <a:t>productivity</a:t>
            </a:r>
            <a:endParaRPr sz="1000" b="1"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tamaran"/>
                <a:ea typeface="Catamaran"/>
                <a:cs typeface="Catamaran"/>
                <a:sym typeface="Catamaran"/>
              </a:rPr>
              <a:t>Close your </a:t>
            </a:r>
            <a:r>
              <a:rPr lang="en" sz="1000" b="1">
                <a:latin typeface="Catamaran"/>
                <a:ea typeface="Catamaran"/>
                <a:cs typeface="Catamaran"/>
                <a:sym typeface="Catamaran"/>
              </a:rPr>
              <a:t>digital skills gap</a:t>
            </a:r>
            <a:endParaRPr sz="1000" b="1"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tamaran"/>
                <a:ea typeface="Catamaran"/>
                <a:cs typeface="Catamaran"/>
                <a:sym typeface="Catamaran"/>
              </a:rPr>
              <a:t>Increase your </a:t>
            </a:r>
            <a:r>
              <a:rPr lang="en" sz="1000" b="1">
                <a:latin typeface="Catamaran"/>
                <a:ea typeface="Catamaran"/>
                <a:cs typeface="Catamaran"/>
                <a:sym typeface="Catamaran"/>
              </a:rPr>
              <a:t>employee engagement</a:t>
            </a:r>
            <a:endParaRPr sz="1000" b="1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33" name="Google Shape;133;p28"/>
          <p:cNvSpPr txBox="1"/>
          <p:nvPr/>
        </p:nvSpPr>
        <p:spPr>
          <a:xfrm>
            <a:off x="4640225" y="2994875"/>
            <a:ext cx="1566300" cy="8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AI enabled, Peer to peer knowledge sharing platform for engineers</a:t>
            </a:r>
            <a:endParaRPr sz="10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34" name="Google Shape;134;p28"/>
          <p:cNvSpPr txBox="1"/>
          <p:nvPr/>
        </p:nvSpPr>
        <p:spPr>
          <a:xfrm>
            <a:off x="2975850" y="3486350"/>
            <a:ext cx="15663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Matching trainees with their next best position based on continuous feedback data</a:t>
            </a:r>
            <a:endParaRPr sz="10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35" name="Google Shape;135;p28"/>
          <p:cNvSpPr txBox="1"/>
          <p:nvPr/>
        </p:nvSpPr>
        <p:spPr>
          <a:xfrm>
            <a:off x="1311450" y="4024625"/>
            <a:ext cx="1566300" cy="7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Automatic matching of candidates and vacancies</a:t>
            </a:r>
            <a:endParaRPr sz="10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based on deep learning models </a:t>
            </a:r>
            <a:endParaRPr sz="10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36" name="Google Shape;13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39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Our journey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137" name="Google Shape;137;p28"/>
          <p:cNvSpPr/>
          <p:nvPr/>
        </p:nvSpPr>
        <p:spPr>
          <a:xfrm>
            <a:off x="1294375" y="3587224"/>
            <a:ext cx="1566300" cy="382800"/>
          </a:xfrm>
          <a:prstGeom prst="rect">
            <a:avLst/>
          </a:prstGeom>
          <a:solidFill>
            <a:srgbClr val="115EF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19050" dir="5400000" algn="bl" rotWithShape="0">
              <a:srgbClr val="115EFB">
                <a:alpha val="3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AI-enabled </a:t>
            </a:r>
            <a:endParaRPr sz="10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Recruitment</a:t>
            </a:r>
            <a:endParaRPr sz="1000" b="1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38" name="Google Shape;138;p28"/>
          <p:cNvSpPr/>
          <p:nvPr/>
        </p:nvSpPr>
        <p:spPr>
          <a:xfrm>
            <a:off x="2967288" y="3048950"/>
            <a:ext cx="1566300" cy="437400"/>
          </a:xfrm>
          <a:prstGeom prst="rect">
            <a:avLst/>
          </a:prstGeom>
          <a:solidFill>
            <a:srgbClr val="115EF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19050" dir="5400000" algn="bl" rotWithShape="0">
              <a:srgbClr val="115EFB">
                <a:alpha val="3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AI-enabled</a:t>
            </a:r>
            <a:br>
              <a:rPr lang="en" sz="1000" b="1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</a:br>
            <a:r>
              <a:rPr lang="en" sz="1000" b="1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Talent Mobility</a:t>
            </a:r>
            <a:endParaRPr sz="1000" b="1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39" name="Google Shape;139;p28"/>
          <p:cNvSpPr/>
          <p:nvPr/>
        </p:nvSpPr>
        <p:spPr>
          <a:xfrm>
            <a:off x="4640213" y="2536775"/>
            <a:ext cx="1566300" cy="437400"/>
          </a:xfrm>
          <a:prstGeom prst="rect">
            <a:avLst/>
          </a:prstGeom>
          <a:solidFill>
            <a:srgbClr val="115EF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19050" dir="5400000" algn="bl" rotWithShape="0">
              <a:srgbClr val="115EFB">
                <a:alpha val="3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AI-enabled</a:t>
            </a:r>
            <a:br>
              <a:rPr lang="en" sz="1000" b="1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</a:br>
            <a:r>
              <a:rPr lang="en" sz="1000" b="1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Knowledge sharing</a:t>
            </a:r>
            <a:endParaRPr sz="1000" b="1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40" name="Google Shape;140;p28"/>
          <p:cNvSpPr/>
          <p:nvPr/>
        </p:nvSpPr>
        <p:spPr>
          <a:xfrm>
            <a:off x="6275163" y="1872300"/>
            <a:ext cx="1566300" cy="382800"/>
          </a:xfrm>
          <a:prstGeom prst="rect">
            <a:avLst/>
          </a:prstGeom>
          <a:solidFill>
            <a:srgbClr val="115EF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19050" dir="5400000" algn="bl" rotWithShape="0">
              <a:srgbClr val="2EF8C7">
                <a:alpha val="3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AI-enabled</a:t>
            </a:r>
            <a:br>
              <a:rPr lang="en" sz="1000" b="1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</a:br>
            <a:r>
              <a:rPr lang="en" sz="1000" b="1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Collaboration</a:t>
            </a:r>
            <a:endParaRPr sz="1000" b="1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141" name="Google Shape;141;p2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850" y="2055642"/>
            <a:ext cx="1271014" cy="315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8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3932" y="2479009"/>
            <a:ext cx="890100" cy="40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8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750" y="3128450"/>
            <a:ext cx="1329672" cy="2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8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238" y="1421125"/>
            <a:ext cx="1206525" cy="2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Sharing of information is inefficient, scattered and temporary</a:t>
            </a:r>
            <a:endParaRPr sz="2400"/>
          </a:p>
        </p:txBody>
      </p:sp>
      <p:pic>
        <p:nvPicPr>
          <p:cNvPr id="429" name="Google Shape;429;p5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450" y="1564194"/>
            <a:ext cx="1831012" cy="107647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30" name="Google Shape;430;p55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450" y="2811005"/>
            <a:ext cx="1882198" cy="107647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31" name="Google Shape;431;p55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277" y="1978416"/>
            <a:ext cx="1590960" cy="96670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32" name="Google Shape;432;p55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0170" y="2670886"/>
            <a:ext cx="1463661" cy="112456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33" name="Google Shape;433;p55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300" y="1564199"/>
            <a:ext cx="1358685" cy="99205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34" name="Google Shape;434;p55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6400" y="2114102"/>
            <a:ext cx="1840775" cy="13563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35" name="Google Shape;435;p55"/>
          <p:cNvPicPr preferRelativeResize="0"/>
          <p:nvPr/>
        </p:nvPicPr>
        <p:blipFill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150" y="1425300"/>
            <a:ext cx="788475" cy="1466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36" name="Google Shape;436;p55"/>
          <p:cNvSpPr txBox="1"/>
          <p:nvPr/>
        </p:nvSpPr>
        <p:spPr>
          <a:xfrm>
            <a:off x="1075088" y="4311375"/>
            <a:ext cx="1590900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tamaran"/>
                <a:ea typeface="Catamaran"/>
                <a:cs typeface="Catamaran"/>
                <a:sym typeface="Catamaran"/>
              </a:rPr>
              <a:t>Inefficient</a:t>
            </a:r>
            <a:endParaRPr b="1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437" name="Google Shape;437;p55"/>
          <p:cNvSpPr txBox="1"/>
          <p:nvPr/>
        </p:nvSpPr>
        <p:spPr>
          <a:xfrm>
            <a:off x="4326250" y="4311375"/>
            <a:ext cx="1590900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tamaran"/>
                <a:ea typeface="Catamaran"/>
                <a:cs typeface="Catamaran"/>
                <a:sym typeface="Catamaran"/>
              </a:rPr>
              <a:t>Scattered</a:t>
            </a:r>
            <a:endParaRPr b="1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438" name="Google Shape;438;p55"/>
          <p:cNvSpPr txBox="1"/>
          <p:nvPr/>
        </p:nvSpPr>
        <p:spPr>
          <a:xfrm>
            <a:off x="7046275" y="4311375"/>
            <a:ext cx="1590900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tamaran"/>
                <a:ea typeface="Catamaran"/>
                <a:cs typeface="Catamaran"/>
                <a:sym typeface="Catamaran"/>
              </a:rPr>
              <a:t>Temporary</a:t>
            </a:r>
            <a:endParaRPr b="1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439" name="Google Shape;439;p55"/>
          <p:cNvSpPr/>
          <p:nvPr/>
        </p:nvSpPr>
        <p:spPr>
          <a:xfrm>
            <a:off x="1505843" y="1666071"/>
            <a:ext cx="916500" cy="176400"/>
          </a:xfrm>
          <a:prstGeom prst="ellipse">
            <a:avLst/>
          </a:prstGeom>
          <a:noFill/>
          <a:ln w="19050" cap="flat" cmpd="sng">
            <a:solidFill>
              <a:srgbClr val="2EF8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55"/>
          <p:cNvSpPr/>
          <p:nvPr/>
        </p:nvSpPr>
        <p:spPr>
          <a:xfrm>
            <a:off x="1063377" y="2904348"/>
            <a:ext cx="1359000" cy="176400"/>
          </a:xfrm>
          <a:prstGeom prst="ellipse">
            <a:avLst/>
          </a:prstGeom>
          <a:noFill/>
          <a:ln w="19050" cap="flat" cmpd="sng">
            <a:solidFill>
              <a:srgbClr val="2EF8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55"/>
          <p:cNvSpPr txBox="1"/>
          <p:nvPr/>
        </p:nvSpPr>
        <p:spPr>
          <a:xfrm>
            <a:off x="311700" y="2159175"/>
            <a:ext cx="1030500" cy="377400"/>
          </a:xfrm>
          <a:prstGeom prst="rect">
            <a:avLst/>
          </a:prstGeom>
          <a:solidFill>
            <a:srgbClr val="115EFB"/>
          </a:solidFill>
          <a:ln>
            <a:noFill/>
          </a:ln>
          <a:effectLst>
            <a:outerShdw dist="19050" dir="3720000" algn="bl" rotWithShape="0">
              <a:srgbClr val="2EF8C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Copy pasting urls</a:t>
            </a:r>
            <a:endParaRPr sz="10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442" name="Google Shape;442;p55"/>
          <p:cNvSpPr txBox="1"/>
          <p:nvPr/>
        </p:nvSpPr>
        <p:spPr>
          <a:xfrm>
            <a:off x="4939500" y="3700975"/>
            <a:ext cx="1030500" cy="377400"/>
          </a:xfrm>
          <a:prstGeom prst="rect">
            <a:avLst/>
          </a:prstGeom>
          <a:solidFill>
            <a:srgbClr val="115EFB"/>
          </a:solidFill>
          <a:ln>
            <a:noFill/>
          </a:ln>
          <a:effectLst>
            <a:outerShdw dist="19050" dir="3720000" algn="bl" rotWithShape="0">
              <a:srgbClr val="2EF8C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Sharing via chat channels</a:t>
            </a:r>
            <a:endParaRPr sz="10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443" name="Google Shape;443;p55"/>
          <p:cNvSpPr txBox="1"/>
          <p:nvPr/>
        </p:nvSpPr>
        <p:spPr>
          <a:xfrm>
            <a:off x="3845475" y="1102263"/>
            <a:ext cx="1030500" cy="377400"/>
          </a:xfrm>
          <a:prstGeom prst="rect">
            <a:avLst/>
          </a:prstGeom>
          <a:solidFill>
            <a:srgbClr val="115EFB"/>
          </a:solidFill>
          <a:ln>
            <a:noFill/>
          </a:ln>
          <a:effectLst>
            <a:outerShdw dist="19050" dir="3720000" algn="bl" rotWithShape="0">
              <a:srgbClr val="2EF8C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Sending emails to yourself</a:t>
            </a:r>
            <a:endParaRPr sz="10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444" name="Google Shape;444;p55"/>
          <p:cNvSpPr txBox="1"/>
          <p:nvPr/>
        </p:nvSpPr>
        <p:spPr>
          <a:xfrm>
            <a:off x="6740500" y="1584550"/>
            <a:ext cx="1358700" cy="377400"/>
          </a:xfrm>
          <a:prstGeom prst="rect">
            <a:avLst/>
          </a:prstGeom>
          <a:solidFill>
            <a:srgbClr val="115EFB"/>
          </a:solidFill>
          <a:ln>
            <a:noFill/>
          </a:ln>
          <a:effectLst>
            <a:outerShdw dist="19050" dir="3720000" algn="bl" rotWithShape="0">
              <a:srgbClr val="2EF8C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Overloaded messages and emails</a:t>
            </a:r>
            <a:endParaRPr sz="10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445" name="Google Shape;445;p55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0750" y="3598595"/>
            <a:ext cx="533150" cy="39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55"/>
          <p:cNvPicPr preferRelativeResize="0"/>
          <p:nvPr/>
        </p:nvPicPr>
        <p:blipFill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651" y="3645109"/>
            <a:ext cx="382982" cy="38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55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1740" y="3638199"/>
            <a:ext cx="382980" cy="396833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55"/>
          <p:cNvSpPr/>
          <p:nvPr/>
        </p:nvSpPr>
        <p:spPr>
          <a:xfrm>
            <a:off x="7638808" y="3622605"/>
            <a:ext cx="134700" cy="1347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55"/>
          <p:cNvSpPr/>
          <p:nvPr/>
        </p:nvSpPr>
        <p:spPr>
          <a:xfrm>
            <a:off x="7039728" y="3638147"/>
            <a:ext cx="134700" cy="1347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55"/>
          <p:cNvSpPr txBox="1"/>
          <p:nvPr/>
        </p:nvSpPr>
        <p:spPr>
          <a:xfrm>
            <a:off x="7001853" y="3638147"/>
            <a:ext cx="226200" cy="1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9</a:t>
            </a:r>
            <a:endParaRPr sz="600" b="1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451" name="Google Shape;451;p55"/>
          <p:cNvSpPr txBox="1"/>
          <p:nvPr/>
        </p:nvSpPr>
        <p:spPr>
          <a:xfrm>
            <a:off x="7600933" y="3622605"/>
            <a:ext cx="226200" cy="1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9</a:t>
            </a:r>
            <a:endParaRPr sz="600" b="1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452" name="Google Shape;452;p55"/>
          <p:cNvPicPr preferRelativeResize="0"/>
          <p:nvPr/>
        </p:nvPicPr>
        <p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4997" y="3615526"/>
            <a:ext cx="417878" cy="396822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55"/>
          <p:cNvSpPr/>
          <p:nvPr/>
        </p:nvSpPr>
        <p:spPr>
          <a:xfrm>
            <a:off x="8200836" y="3584401"/>
            <a:ext cx="134700" cy="1347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55"/>
          <p:cNvSpPr txBox="1"/>
          <p:nvPr/>
        </p:nvSpPr>
        <p:spPr>
          <a:xfrm>
            <a:off x="8161857" y="3579016"/>
            <a:ext cx="226200" cy="1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9</a:t>
            </a:r>
            <a:endParaRPr sz="600" b="1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Scattered information leads to people reinventing the wheel</a:t>
            </a:r>
            <a:endParaRPr sz="2400"/>
          </a:p>
        </p:txBody>
      </p:sp>
      <p:pic>
        <p:nvPicPr>
          <p:cNvPr id="460" name="Google Shape;460;p5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300" y="2115150"/>
            <a:ext cx="2600101" cy="1302812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56"/>
          <p:cNvSpPr txBox="1"/>
          <p:nvPr/>
        </p:nvSpPr>
        <p:spPr>
          <a:xfrm>
            <a:off x="1244100" y="1637675"/>
            <a:ext cx="1030500" cy="377400"/>
          </a:xfrm>
          <a:prstGeom prst="rect">
            <a:avLst/>
          </a:prstGeom>
          <a:solidFill>
            <a:srgbClr val="115EFB"/>
          </a:solidFill>
          <a:ln>
            <a:noFill/>
          </a:ln>
          <a:effectLst>
            <a:outerShdw dist="19050" dir="3720000" algn="bl" rotWithShape="0">
              <a:srgbClr val="2EF8C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Admit it, it’s a habit</a:t>
            </a:r>
            <a:endParaRPr sz="10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462" name="Google Shape;462;p56"/>
          <p:cNvSpPr txBox="1"/>
          <p:nvPr/>
        </p:nvSpPr>
        <p:spPr>
          <a:xfrm>
            <a:off x="963900" y="4311375"/>
            <a:ext cx="1590900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tamaran"/>
                <a:ea typeface="Catamaran"/>
                <a:cs typeface="Catamaran"/>
                <a:sym typeface="Catamaran"/>
              </a:rPr>
              <a:t>Turn to Google</a:t>
            </a:r>
            <a:endParaRPr b="1"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Scattered information leads to people reinventing the wheel</a:t>
            </a:r>
            <a:endParaRPr sz="2400"/>
          </a:p>
        </p:txBody>
      </p:sp>
      <p:pic>
        <p:nvPicPr>
          <p:cNvPr id="468" name="Google Shape;468;p5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300" y="2115150"/>
            <a:ext cx="2600101" cy="130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5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2187" y="1933152"/>
            <a:ext cx="3094174" cy="17407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0" name="Google Shape;470;p57"/>
          <p:cNvCxnSpPr/>
          <p:nvPr/>
        </p:nvCxnSpPr>
        <p:spPr>
          <a:xfrm>
            <a:off x="3698420" y="2997807"/>
            <a:ext cx="0" cy="292500"/>
          </a:xfrm>
          <a:prstGeom prst="straightConnector1">
            <a:avLst/>
          </a:prstGeom>
          <a:noFill/>
          <a:ln w="28575" cap="flat" cmpd="sng">
            <a:solidFill>
              <a:srgbClr val="2EF8C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1" name="Google Shape;471;p57"/>
          <p:cNvSpPr txBox="1"/>
          <p:nvPr/>
        </p:nvSpPr>
        <p:spPr>
          <a:xfrm>
            <a:off x="1244100" y="1637675"/>
            <a:ext cx="1030500" cy="377400"/>
          </a:xfrm>
          <a:prstGeom prst="rect">
            <a:avLst/>
          </a:prstGeom>
          <a:solidFill>
            <a:srgbClr val="115EFB"/>
          </a:solidFill>
          <a:ln>
            <a:noFill/>
          </a:ln>
          <a:effectLst>
            <a:outerShdw dist="19050" dir="3720000" algn="bl" rotWithShape="0">
              <a:srgbClr val="2EF8C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Admit it, it’s a habit</a:t>
            </a:r>
            <a:endParaRPr sz="10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472" name="Google Shape;472;p57"/>
          <p:cNvSpPr txBox="1"/>
          <p:nvPr/>
        </p:nvSpPr>
        <p:spPr>
          <a:xfrm>
            <a:off x="5258875" y="2218525"/>
            <a:ext cx="1284000" cy="572700"/>
          </a:xfrm>
          <a:prstGeom prst="rect">
            <a:avLst/>
          </a:prstGeom>
          <a:solidFill>
            <a:srgbClr val="115EFB"/>
          </a:solidFill>
          <a:ln>
            <a:noFill/>
          </a:ln>
          <a:effectLst>
            <a:outerShdw dist="19050" dir="3720000" algn="bl" rotWithShape="0">
              <a:srgbClr val="2EF8C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People are using this to solve your customer’s problems</a:t>
            </a:r>
            <a:endParaRPr sz="10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473" name="Google Shape;473;p57"/>
          <p:cNvSpPr txBox="1"/>
          <p:nvPr/>
        </p:nvSpPr>
        <p:spPr>
          <a:xfrm>
            <a:off x="3993825" y="4311375"/>
            <a:ext cx="1590900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tamaran"/>
                <a:ea typeface="Catamaran"/>
                <a:cs typeface="Catamaran"/>
                <a:sym typeface="Catamaran"/>
              </a:rPr>
              <a:t>Scan through results</a:t>
            </a:r>
            <a:endParaRPr b="1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474" name="Google Shape;474;p57"/>
          <p:cNvSpPr txBox="1"/>
          <p:nvPr/>
        </p:nvSpPr>
        <p:spPr>
          <a:xfrm>
            <a:off x="963900" y="4311375"/>
            <a:ext cx="1590900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tamaran"/>
                <a:ea typeface="Catamaran"/>
                <a:cs typeface="Catamaran"/>
                <a:sym typeface="Catamaran"/>
              </a:rPr>
              <a:t>Turn to Google</a:t>
            </a:r>
            <a:endParaRPr b="1"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Scattered information leads to people reinventing the wheel</a:t>
            </a:r>
            <a:endParaRPr sz="2400"/>
          </a:p>
        </p:txBody>
      </p:sp>
      <p:pic>
        <p:nvPicPr>
          <p:cNvPr id="480" name="Google Shape;480;p5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300" y="2115150"/>
            <a:ext cx="2600101" cy="130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5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2187" y="1933152"/>
            <a:ext cx="3094174" cy="17407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2" name="Google Shape;482;p58"/>
          <p:cNvCxnSpPr/>
          <p:nvPr/>
        </p:nvCxnSpPr>
        <p:spPr>
          <a:xfrm>
            <a:off x="3698420" y="2997807"/>
            <a:ext cx="0" cy="292500"/>
          </a:xfrm>
          <a:prstGeom prst="straightConnector1">
            <a:avLst/>
          </a:prstGeom>
          <a:noFill/>
          <a:ln w="28575" cap="flat" cmpd="sng">
            <a:solidFill>
              <a:srgbClr val="2EF8C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3" name="Google Shape;483;p58"/>
          <p:cNvSpPr txBox="1"/>
          <p:nvPr/>
        </p:nvSpPr>
        <p:spPr>
          <a:xfrm>
            <a:off x="1244100" y="1637675"/>
            <a:ext cx="1030500" cy="377400"/>
          </a:xfrm>
          <a:prstGeom prst="rect">
            <a:avLst/>
          </a:prstGeom>
          <a:solidFill>
            <a:srgbClr val="115EFB"/>
          </a:solidFill>
          <a:ln>
            <a:noFill/>
          </a:ln>
          <a:effectLst>
            <a:outerShdw dist="19050" dir="3720000" algn="bl" rotWithShape="0">
              <a:srgbClr val="2EF8C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Admit it, it’s a habit</a:t>
            </a:r>
            <a:endParaRPr sz="10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484" name="Google Shape;484;p58"/>
          <p:cNvSpPr txBox="1"/>
          <p:nvPr/>
        </p:nvSpPr>
        <p:spPr>
          <a:xfrm>
            <a:off x="5258875" y="2218525"/>
            <a:ext cx="1284000" cy="572700"/>
          </a:xfrm>
          <a:prstGeom prst="rect">
            <a:avLst/>
          </a:prstGeom>
          <a:solidFill>
            <a:srgbClr val="115EFB"/>
          </a:solidFill>
          <a:ln>
            <a:noFill/>
          </a:ln>
          <a:effectLst>
            <a:outerShdw dist="19050" dir="3720000" algn="bl" rotWithShape="0">
              <a:srgbClr val="2EF8C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People are using this to solve your customer’s problems</a:t>
            </a:r>
            <a:endParaRPr sz="10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485" name="Google Shape;485;p58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2200" y="2015076"/>
            <a:ext cx="1905673" cy="972776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58"/>
          <p:cNvSpPr txBox="1"/>
          <p:nvPr/>
        </p:nvSpPr>
        <p:spPr>
          <a:xfrm>
            <a:off x="6937740" y="2911650"/>
            <a:ext cx="1324200" cy="420600"/>
          </a:xfrm>
          <a:prstGeom prst="rect">
            <a:avLst/>
          </a:prstGeom>
          <a:solidFill>
            <a:srgbClr val="FFFFFF">
              <a:alpha val="933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Catamaran"/>
                <a:ea typeface="Catamaran"/>
                <a:cs typeface="Catamaran"/>
                <a:sym typeface="Catamaran"/>
              </a:rPr>
              <a:t>“Use me!!”</a:t>
            </a:r>
            <a:endParaRPr sz="1200" b="1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487" name="Google Shape;487;p58"/>
          <p:cNvSpPr txBox="1"/>
          <p:nvPr/>
        </p:nvSpPr>
        <p:spPr>
          <a:xfrm>
            <a:off x="7130975" y="3417950"/>
            <a:ext cx="1610100" cy="510900"/>
          </a:xfrm>
          <a:prstGeom prst="rect">
            <a:avLst/>
          </a:prstGeom>
          <a:solidFill>
            <a:srgbClr val="115EFB"/>
          </a:solidFill>
          <a:ln>
            <a:noFill/>
          </a:ln>
          <a:effectLst>
            <a:outerShdw dist="19050" dir="3720000" algn="bl" rotWithShape="0">
              <a:srgbClr val="2EF8C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Best practice, hidden somewhere in your knowledge base</a:t>
            </a:r>
            <a:endParaRPr sz="10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488" name="Google Shape;488;p58"/>
          <p:cNvSpPr txBox="1"/>
          <p:nvPr/>
        </p:nvSpPr>
        <p:spPr>
          <a:xfrm>
            <a:off x="3993825" y="4311375"/>
            <a:ext cx="1590900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tamaran"/>
                <a:ea typeface="Catamaran"/>
                <a:cs typeface="Catamaran"/>
                <a:sym typeface="Catamaran"/>
              </a:rPr>
              <a:t>Scan through results</a:t>
            </a:r>
            <a:endParaRPr b="1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489" name="Google Shape;489;p58"/>
          <p:cNvSpPr txBox="1"/>
          <p:nvPr/>
        </p:nvSpPr>
        <p:spPr>
          <a:xfrm>
            <a:off x="7046275" y="4311375"/>
            <a:ext cx="1590900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tamaran"/>
                <a:ea typeface="Catamaran"/>
                <a:cs typeface="Catamaran"/>
                <a:sym typeface="Catamaran"/>
              </a:rPr>
              <a:t>Reinvent the wheel</a:t>
            </a:r>
            <a:endParaRPr b="1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490" name="Google Shape;490;p58"/>
          <p:cNvSpPr txBox="1"/>
          <p:nvPr/>
        </p:nvSpPr>
        <p:spPr>
          <a:xfrm>
            <a:off x="963900" y="4311375"/>
            <a:ext cx="1590900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tamaran"/>
                <a:ea typeface="Catamaran"/>
                <a:cs typeface="Catamaran"/>
                <a:sym typeface="Catamaran"/>
              </a:rPr>
              <a:t>Turn to Google</a:t>
            </a:r>
            <a:endParaRPr b="1"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491" name="Google Shape;491;p58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2190" y="2888600"/>
            <a:ext cx="542190" cy="51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Manual and static skill measuring is hard to make actionable</a:t>
            </a:r>
            <a:endParaRPr sz="2400"/>
          </a:p>
        </p:txBody>
      </p:sp>
      <p:sp>
        <p:nvSpPr>
          <p:cNvPr id="497" name="Google Shape;497;p59"/>
          <p:cNvSpPr txBox="1"/>
          <p:nvPr/>
        </p:nvSpPr>
        <p:spPr>
          <a:xfrm>
            <a:off x="5222775" y="1527200"/>
            <a:ext cx="3297000" cy="26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0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115EFB"/>
              </a:buClr>
              <a:buSzPts val="1600"/>
              <a:buFont typeface="Catamaran"/>
              <a:buChar char="‣"/>
            </a:pPr>
            <a:r>
              <a:rPr lang="en"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Manual and finite competency list</a:t>
            </a:r>
            <a:endParaRPr sz="16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457200" lvl="0" indent="-330200" algn="l" rtl="0">
              <a:lnSpc>
                <a:spcPct val="114000"/>
              </a:lnSpc>
              <a:spcBef>
                <a:spcPts val="1500"/>
              </a:spcBef>
              <a:spcAft>
                <a:spcPts val="0"/>
              </a:spcAft>
              <a:buClr>
                <a:srgbClr val="115EFB"/>
              </a:buClr>
              <a:buSzPts val="1600"/>
              <a:buFont typeface="Catamaran"/>
              <a:buChar char="‣"/>
            </a:pPr>
            <a:r>
              <a:rPr lang="en"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Quickly outdated</a:t>
            </a:r>
            <a:endParaRPr sz="16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457200" lvl="0" indent="-330200" algn="l" rtl="0">
              <a:lnSpc>
                <a:spcPct val="114000"/>
              </a:lnSpc>
              <a:spcBef>
                <a:spcPts val="1500"/>
              </a:spcBef>
              <a:spcAft>
                <a:spcPts val="1500"/>
              </a:spcAft>
              <a:buClr>
                <a:srgbClr val="115EFB"/>
              </a:buClr>
              <a:buSzPts val="1600"/>
              <a:buFont typeface="Catamaran"/>
              <a:buChar char="‣"/>
            </a:pPr>
            <a:r>
              <a:rPr lang="en"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Lots of work</a:t>
            </a:r>
            <a:endParaRPr sz="16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498" name="Google Shape;498;p5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700" y="1527238"/>
            <a:ext cx="4736574" cy="26630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99" name="Google Shape;499;p59"/>
          <p:cNvSpPr/>
          <p:nvPr/>
        </p:nvSpPr>
        <p:spPr>
          <a:xfrm>
            <a:off x="487675" y="2587325"/>
            <a:ext cx="496800" cy="71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6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86600" y="0"/>
            <a:ext cx="6525900" cy="5143500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</p:pic>
      <p:sp>
        <p:nvSpPr>
          <p:cNvPr id="505" name="Google Shape;505;p60"/>
          <p:cNvSpPr/>
          <p:nvPr/>
        </p:nvSpPr>
        <p:spPr>
          <a:xfrm>
            <a:off x="-1827125" y="0"/>
            <a:ext cx="7066200" cy="5143500"/>
          </a:xfrm>
          <a:prstGeom prst="parallelogram">
            <a:avLst>
              <a:gd name="adj" fmla="val 25000"/>
            </a:avLst>
          </a:prstGeom>
          <a:solidFill>
            <a:srgbClr val="115E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60"/>
          <p:cNvSpPr txBox="1"/>
          <p:nvPr/>
        </p:nvSpPr>
        <p:spPr>
          <a:xfrm>
            <a:off x="581050" y="526350"/>
            <a:ext cx="39423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The Challenge</a:t>
            </a:r>
            <a:endParaRPr sz="2400" b="1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07" name="Google Shape;507;p60"/>
          <p:cNvSpPr txBox="1"/>
          <p:nvPr/>
        </p:nvSpPr>
        <p:spPr>
          <a:xfrm>
            <a:off x="4941075" y="1747950"/>
            <a:ext cx="4057800" cy="16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Catamaran"/>
                <a:ea typeface="Catamaran"/>
                <a:cs typeface="Catamaran"/>
                <a:sym typeface="Catamaran"/>
              </a:rPr>
              <a:t>Can we leverage current technologies to enable teams to increase productivity and develop skills that matter</a:t>
            </a:r>
            <a:endParaRPr sz="2400" b="1"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508" name="Google Shape;508;p6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4250" y="4764375"/>
            <a:ext cx="296700" cy="29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Google Shape;513;p61" descr="Joshua_FlowchartGif_Final.gif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19"/>
          <a:stretch/>
        </p:blipFill>
        <p:spPr>
          <a:xfrm>
            <a:off x="1128800" y="881350"/>
            <a:ext cx="6886400" cy="3957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4" name="Google Shape;514;p61"/>
          <p:cNvCxnSpPr/>
          <p:nvPr/>
        </p:nvCxnSpPr>
        <p:spPr>
          <a:xfrm>
            <a:off x="-10850" y="297675"/>
            <a:ext cx="6204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5" name="Google Shape;515;p61"/>
          <p:cNvSpPr txBox="1"/>
          <p:nvPr/>
        </p:nvSpPr>
        <p:spPr>
          <a:xfrm>
            <a:off x="845100" y="54500"/>
            <a:ext cx="79707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tamaran ExtraBold"/>
                <a:ea typeface="Catamaran ExtraBold"/>
                <a:cs typeface="Catamaran ExtraBold"/>
                <a:sym typeface="Catamaran ExtraBold"/>
              </a:rPr>
              <a:t>Deep learning at its core</a:t>
            </a:r>
            <a:endParaRPr sz="2400">
              <a:latin typeface="Catamaran ExtraBold"/>
              <a:ea typeface="Catamaran ExtraBold"/>
              <a:cs typeface="Catamaran ExtraBold"/>
              <a:sym typeface="Catamaran ExtraBold"/>
            </a:endParaRPr>
          </a:p>
        </p:txBody>
      </p:sp>
      <p:pic>
        <p:nvPicPr>
          <p:cNvPr id="516" name="Google Shape;516;p61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4250" y="4764375"/>
            <a:ext cx="296700" cy="29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1" name="Google Shape;521;p62"/>
          <p:cNvCxnSpPr/>
          <p:nvPr/>
        </p:nvCxnSpPr>
        <p:spPr>
          <a:xfrm>
            <a:off x="-10850" y="297675"/>
            <a:ext cx="6204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2" name="Google Shape;522;p62"/>
          <p:cNvSpPr txBox="1"/>
          <p:nvPr/>
        </p:nvSpPr>
        <p:spPr>
          <a:xfrm>
            <a:off x="845100" y="54500"/>
            <a:ext cx="79707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tamaran ExtraBold"/>
                <a:ea typeface="Catamaran ExtraBold"/>
                <a:cs typeface="Catamaran ExtraBold"/>
                <a:sym typeface="Catamaran ExtraBold"/>
              </a:rPr>
              <a:t>How a neural network “sees”</a:t>
            </a:r>
            <a:endParaRPr sz="2400">
              <a:latin typeface="Catamaran ExtraBold"/>
              <a:ea typeface="Catamaran ExtraBold"/>
              <a:cs typeface="Catamaran ExtraBold"/>
              <a:sym typeface="Catamaran ExtraBold"/>
            </a:endParaRPr>
          </a:p>
        </p:txBody>
      </p:sp>
      <p:pic>
        <p:nvPicPr>
          <p:cNvPr id="523" name="Google Shape;523;p6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43551"/>
            <a:ext cx="9144000" cy="132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6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06874"/>
            <a:ext cx="9144000" cy="1936626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62"/>
          <p:cNvSpPr txBox="1"/>
          <p:nvPr/>
        </p:nvSpPr>
        <p:spPr>
          <a:xfrm>
            <a:off x="2854800" y="847841"/>
            <a:ext cx="1624200" cy="408600"/>
          </a:xfrm>
          <a:prstGeom prst="rect">
            <a:avLst/>
          </a:prstGeom>
          <a:noFill/>
          <a:ln w="9525" cap="flat" cmpd="sng">
            <a:solidFill>
              <a:srgbClr val="115EF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Catamaran"/>
                <a:ea typeface="Catamaran"/>
                <a:cs typeface="Catamaran"/>
                <a:sym typeface="Catamaran"/>
              </a:rPr>
              <a:t>Simple feature representations</a:t>
            </a:r>
            <a:endParaRPr sz="1000" b="1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26" name="Google Shape;526;p62"/>
          <p:cNvSpPr txBox="1"/>
          <p:nvPr/>
        </p:nvSpPr>
        <p:spPr>
          <a:xfrm>
            <a:off x="1054950" y="847850"/>
            <a:ext cx="1624200" cy="408600"/>
          </a:xfrm>
          <a:prstGeom prst="rect">
            <a:avLst/>
          </a:prstGeom>
          <a:noFill/>
          <a:ln w="9525" cap="flat" cmpd="sng">
            <a:solidFill>
              <a:srgbClr val="115EF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Catamaran"/>
                <a:ea typeface="Catamaran"/>
                <a:cs typeface="Catamaran"/>
                <a:sym typeface="Catamaran"/>
              </a:rPr>
              <a:t>Input</a:t>
            </a:r>
            <a:endParaRPr sz="1000" b="1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27" name="Google Shape;527;p62"/>
          <p:cNvSpPr txBox="1"/>
          <p:nvPr/>
        </p:nvSpPr>
        <p:spPr>
          <a:xfrm>
            <a:off x="4751150" y="847841"/>
            <a:ext cx="1624200" cy="408600"/>
          </a:xfrm>
          <a:prstGeom prst="rect">
            <a:avLst/>
          </a:prstGeom>
          <a:noFill/>
          <a:ln w="9525" cap="flat" cmpd="sng">
            <a:solidFill>
              <a:srgbClr val="115EF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Catamaran"/>
                <a:ea typeface="Catamaran"/>
                <a:cs typeface="Catamaran"/>
                <a:sym typeface="Catamaran"/>
              </a:rPr>
              <a:t>Combine simple features</a:t>
            </a:r>
            <a:endParaRPr sz="1000" b="1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28" name="Google Shape;528;p62"/>
          <p:cNvSpPr txBox="1"/>
          <p:nvPr/>
        </p:nvSpPr>
        <p:spPr>
          <a:xfrm>
            <a:off x="6571150" y="847841"/>
            <a:ext cx="1624200" cy="408600"/>
          </a:xfrm>
          <a:prstGeom prst="rect">
            <a:avLst/>
          </a:prstGeom>
          <a:noFill/>
          <a:ln w="9525" cap="flat" cmpd="sng">
            <a:solidFill>
              <a:srgbClr val="115EF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Catamaran"/>
                <a:ea typeface="Catamaran"/>
                <a:cs typeface="Catamaran"/>
                <a:sym typeface="Catamaran"/>
              </a:rPr>
              <a:t>Complex features</a:t>
            </a:r>
            <a:endParaRPr sz="1000" b="1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29" name="Google Shape;529;p62"/>
          <p:cNvSpPr/>
          <p:nvPr/>
        </p:nvSpPr>
        <p:spPr>
          <a:xfrm>
            <a:off x="1054950" y="2752875"/>
            <a:ext cx="7140300" cy="366900"/>
          </a:xfrm>
          <a:prstGeom prst="homePlate">
            <a:avLst>
              <a:gd name="adj" fmla="val 50000"/>
            </a:avLst>
          </a:prstGeom>
          <a:noFill/>
          <a:ln w="19050" cap="flat" cmpd="sng">
            <a:solidFill>
              <a:srgbClr val="115EF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Catamaran"/>
                <a:ea typeface="Catamaran"/>
                <a:cs typeface="Catamaran"/>
                <a:sym typeface="Catamaran"/>
              </a:rPr>
              <a:t>REPRESENTATION POWER INCREASES</a:t>
            </a:r>
            <a:endParaRPr sz="1200" b="1"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530" name="Google Shape;530;p62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4250" y="4764375"/>
            <a:ext cx="296700" cy="29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Google Shape;535;p6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10" t="10103" r="16387" b="3174"/>
          <a:stretch/>
        </p:blipFill>
        <p:spPr>
          <a:xfrm>
            <a:off x="4176450" y="0"/>
            <a:ext cx="52723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63"/>
          <p:cNvSpPr txBox="1"/>
          <p:nvPr/>
        </p:nvSpPr>
        <p:spPr>
          <a:xfrm>
            <a:off x="311700" y="2834175"/>
            <a:ext cx="26577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115EFB"/>
                </a:solidFill>
                <a:latin typeface="Catamaran"/>
                <a:ea typeface="Catamaran"/>
                <a:cs typeface="Catamaran"/>
                <a:sym typeface="Catamaran"/>
                <a:hlinkClick r:id="rId4"/>
              </a:rPr>
              <a:t>Visualize our skills engine</a:t>
            </a:r>
            <a:endParaRPr b="1">
              <a:solidFill>
                <a:srgbClr val="115EFB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37" name="Google Shape;537;p63"/>
          <p:cNvSpPr txBox="1"/>
          <p:nvPr/>
        </p:nvSpPr>
        <p:spPr>
          <a:xfrm>
            <a:off x="311700" y="2039025"/>
            <a:ext cx="2852700" cy="7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AI powered, organically growing skills engine</a:t>
            </a:r>
            <a:endParaRPr sz="18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38" name="Google Shape;538;p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Leverage AI technology</a:t>
            </a:r>
            <a:endParaRPr/>
          </a:p>
        </p:txBody>
      </p:sp>
      <p:pic>
        <p:nvPicPr>
          <p:cNvPr id="539" name="Google Shape;539;p63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850" y="4195775"/>
            <a:ext cx="1608639" cy="904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63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804" y="4348868"/>
            <a:ext cx="1058370" cy="598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Leveraging Cloud technology</a:t>
            </a:r>
            <a:endParaRPr/>
          </a:p>
        </p:txBody>
      </p:sp>
      <p:sp>
        <p:nvSpPr>
          <p:cNvPr id="546" name="Google Shape;546;p64"/>
          <p:cNvSpPr txBox="1">
            <a:spLocks noGrp="1"/>
          </p:cNvSpPr>
          <p:nvPr>
            <p:ph type="body" idx="1"/>
          </p:nvPr>
        </p:nvSpPr>
        <p:spPr>
          <a:xfrm>
            <a:off x="311700" y="1720800"/>
            <a:ext cx="8520600" cy="17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“The future is </a:t>
            </a:r>
            <a:r>
              <a:rPr lang="en" sz="2400" b="1"/>
              <a:t>collaborative</a:t>
            </a:r>
            <a:r>
              <a:rPr lang="en" sz="2400"/>
              <a:t>, </a:t>
            </a:r>
            <a:endParaRPr sz="24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and </a:t>
            </a:r>
            <a:r>
              <a:rPr lang="en" sz="2400" b="1">
                <a:solidFill>
                  <a:schemeClr val="dk1"/>
                </a:solidFill>
              </a:rPr>
              <a:t>collaboration</a:t>
            </a:r>
            <a:r>
              <a:rPr lang="en" sz="2400">
                <a:solidFill>
                  <a:schemeClr val="dk1"/>
                </a:solidFill>
              </a:rPr>
              <a:t> will </a:t>
            </a:r>
            <a:r>
              <a:rPr lang="en" sz="2400" b="1">
                <a:solidFill>
                  <a:schemeClr val="dk1"/>
                </a:solidFill>
              </a:rPr>
              <a:t>move to the browser</a:t>
            </a:r>
            <a:r>
              <a:rPr lang="en" sz="2400"/>
              <a:t>”</a:t>
            </a:r>
            <a:endParaRPr sz="2400"/>
          </a:p>
        </p:txBody>
      </p:sp>
      <p:sp>
        <p:nvSpPr>
          <p:cNvPr id="547" name="Google Shape;547;p64"/>
          <p:cNvSpPr txBox="1"/>
          <p:nvPr/>
        </p:nvSpPr>
        <p:spPr>
          <a:xfrm>
            <a:off x="226138" y="4139275"/>
            <a:ext cx="70299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tamaran"/>
                <a:ea typeface="Catamaran"/>
                <a:cs typeface="Catamaran"/>
                <a:sym typeface="Catamaran"/>
              </a:rPr>
              <a:t>Browser technology is already drastically improving your productivity</a:t>
            </a:r>
            <a:endParaRPr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548" name="Google Shape;548;p6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69" y="4482650"/>
            <a:ext cx="1121983" cy="43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64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475" y="4538228"/>
            <a:ext cx="1121975" cy="326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64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9400" y="4602850"/>
            <a:ext cx="1336676" cy="197450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64"/>
          <p:cNvSpPr txBox="1"/>
          <p:nvPr/>
        </p:nvSpPr>
        <p:spPr>
          <a:xfrm>
            <a:off x="5313275" y="2878875"/>
            <a:ext cx="25947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The cloud makes everything accessible in the browser</a:t>
            </a:r>
            <a:endParaRPr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37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Actively sharing our knowledge along the way </a:t>
            </a:r>
            <a:endParaRPr sz="1400" b="0">
              <a:solidFill>
                <a:srgbClr val="666666"/>
              </a:solidFill>
            </a:endParaRPr>
          </a:p>
        </p:txBody>
      </p:sp>
      <p:pic>
        <p:nvPicPr>
          <p:cNvPr id="150" name="Google Shape;150;p2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5900" y="2418000"/>
            <a:ext cx="4580258" cy="305352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51" name="Google Shape;151;p2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0450"/>
            <a:ext cx="1854026" cy="25516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52" name="Google Shape;152;p29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1425" y="2519325"/>
            <a:ext cx="1672575" cy="16136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53" name="Google Shape;153;p29"/>
          <p:cNvSpPr txBox="1"/>
          <p:nvPr/>
        </p:nvSpPr>
        <p:spPr>
          <a:xfrm>
            <a:off x="2625750" y="1909500"/>
            <a:ext cx="38925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“Upskilling in the future of work” </a:t>
            </a:r>
            <a:r>
              <a:rPr lang="en" sz="1000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- ICTech day 2019</a:t>
            </a:r>
            <a:endParaRPr sz="10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115EFB"/>
                </a:solidFill>
                <a:latin typeface="Catamaran"/>
                <a:ea typeface="Catamaran"/>
                <a:cs typeface="Catamaran"/>
                <a:sym typeface="Catamaran"/>
              </a:rPr>
              <a:t>checkout presentation</a:t>
            </a:r>
            <a:endParaRPr sz="1000" u="sng">
              <a:solidFill>
                <a:srgbClr val="115EFB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54" name="Google Shape;154;p29"/>
          <p:cNvSpPr txBox="1"/>
          <p:nvPr/>
        </p:nvSpPr>
        <p:spPr>
          <a:xfrm>
            <a:off x="6607800" y="4132950"/>
            <a:ext cx="2460000" cy="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“The journey towards an AI enabled workforce”</a:t>
            </a:r>
            <a:r>
              <a:rPr lang="en" sz="1000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 - Growth tribe amsterdam</a:t>
            </a:r>
            <a:br>
              <a:rPr lang="en" sz="1000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</a:br>
            <a:r>
              <a:rPr lang="en" sz="1000" u="sng">
                <a:solidFill>
                  <a:srgbClr val="115EFB"/>
                </a:solidFill>
                <a:latin typeface="Catamaran"/>
                <a:ea typeface="Catamaran"/>
                <a:cs typeface="Catamaran"/>
                <a:sym typeface="Catamaran"/>
              </a:rPr>
              <a:t>checkout presentation</a:t>
            </a:r>
            <a:endParaRPr sz="1000" u="sng">
              <a:solidFill>
                <a:srgbClr val="115EFB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55" name="Google Shape;155;p29"/>
          <p:cNvSpPr txBox="1"/>
          <p:nvPr/>
        </p:nvSpPr>
        <p:spPr>
          <a:xfrm>
            <a:off x="0" y="4306025"/>
            <a:ext cx="1854000" cy="6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“The impact of AI on effective collaboration”</a:t>
            </a:r>
            <a:r>
              <a:rPr lang="en" sz="1000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 - imec</a:t>
            </a:r>
            <a:endParaRPr sz="10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115EFB"/>
                </a:solidFill>
                <a:latin typeface="Catamaran"/>
                <a:ea typeface="Catamaran"/>
                <a:cs typeface="Catamaran"/>
                <a:sym typeface="Catamaran"/>
              </a:rPr>
              <a:t>checkout presentation</a:t>
            </a:r>
            <a:endParaRPr sz="1000" u="sng">
              <a:solidFill>
                <a:srgbClr val="115EFB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156" name="Google Shape;156;p29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4000" y="-3"/>
            <a:ext cx="2460000" cy="153427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57" name="Google Shape;157;p29"/>
          <p:cNvSpPr txBox="1"/>
          <p:nvPr/>
        </p:nvSpPr>
        <p:spPr>
          <a:xfrm>
            <a:off x="6450075" y="1548975"/>
            <a:ext cx="26040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“The impact of AI on product development”</a:t>
            </a:r>
            <a:r>
              <a:rPr lang="en" sz="1000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 - UX Beers</a:t>
            </a:r>
            <a:endParaRPr sz="10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115EFB"/>
                </a:solidFill>
                <a:latin typeface="Catamaran"/>
                <a:ea typeface="Catamaran"/>
                <a:cs typeface="Catamaran"/>
                <a:sym typeface="Catamaran"/>
              </a:rPr>
              <a:t>checkout presentation</a:t>
            </a:r>
            <a:endParaRPr sz="1000" u="sng">
              <a:solidFill>
                <a:srgbClr val="115EFB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58" name="Google Shape;158;p29"/>
          <p:cNvSpPr txBox="1"/>
          <p:nvPr/>
        </p:nvSpPr>
        <p:spPr>
          <a:xfrm>
            <a:off x="311700" y="981950"/>
            <a:ext cx="40026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“knowledge is wasted unshared”</a:t>
            </a:r>
            <a:endParaRPr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65"/>
          <p:cNvSpPr/>
          <p:nvPr/>
        </p:nvSpPr>
        <p:spPr>
          <a:xfrm>
            <a:off x="-1827125" y="0"/>
            <a:ext cx="7669800" cy="5143500"/>
          </a:xfrm>
          <a:prstGeom prst="parallelogram">
            <a:avLst>
              <a:gd name="adj" fmla="val 25000"/>
            </a:avLst>
          </a:prstGeom>
          <a:solidFill>
            <a:srgbClr val="115E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7" name="Google Shape;557;p6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150" y="4738300"/>
            <a:ext cx="296700" cy="296700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65"/>
          <p:cNvSpPr txBox="1">
            <a:spLocks noGrp="1"/>
          </p:cNvSpPr>
          <p:nvPr>
            <p:ph type="title" idx="4294967295"/>
          </p:nvPr>
        </p:nvSpPr>
        <p:spPr>
          <a:xfrm>
            <a:off x="490250" y="450150"/>
            <a:ext cx="4502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With uman.ai, </a:t>
            </a:r>
            <a:endParaRPr sz="24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Teams develop skills </a:t>
            </a:r>
            <a:endParaRPr sz="3600" b="1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that matter </a:t>
            </a:r>
            <a:endParaRPr sz="3600" b="1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on auto-pilot</a:t>
            </a:r>
            <a:endParaRPr sz="3600" b="1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559" name="Google Shape;559;p65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2192" y="170500"/>
            <a:ext cx="923038" cy="2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65"/>
          <p:cNvSpPr txBox="1"/>
          <p:nvPr/>
        </p:nvSpPr>
        <p:spPr>
          <a:xfrm>
            <a:off x="5928338" y="3657702"/>
            <a:ext cx="2809800" cy="2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115EFB"/>
                </a:solidFill>
                <a:latin typeface="Catamaran"/>
                <a:ea typeface="Catamaran"/>
                <a:cs typeface="Catamaran"/>
                <a:sym typeface="Catamaran"/>
              </a:rPr>
              <a:t>hello@uman.ai   -   www.uman.ai </a:t>
            </a:r>
            <a:endParaRPr sz="1100" b="1">
              <a:solidFill>
                <a:srgbClr val="115EFB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561" name="Google Shape;561;p65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4750" y="1189075"/>
            <a:ext cx="1577000" cy="83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65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088" y="2479606"/>
            <a:ext cx="1860890" cy="10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65"/>
          <p:cNvSpPr txBox="1"/>
          <p:nvPr/>
        </p:nvSpPr>
        <p:spPr>
          <a:xfrm>
            <a:off x="6240925" y="1957250"/>
            <a:ext cx="23832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tamaran"/>
                <a:ea typeface="Catamaran"/>
                <a:cs typeface="Catamaran"/>
                <a:sym typeface="Catamaran"/>
              </a:rPr>
              <a:t>We want teams to do better</a:t>
            </a:r>
            <a:endParaRPr b="1"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564" name="Google Shape;564;p65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050" y="4810256"/>
            <a:ext cx="457821" cy="11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65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7356" y="4818481"/>
            <a:ext cx="391946" cy="97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65"/>
          <p:cNvPicPr preferRelativeResize="0"/>
          <p:nvPr/>
        </p:nvPicPr>
        <p:blipFill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991" y="4794964"/>
            <a:ext cx="451235" cy="144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65"/>
          <p:cNvPicPr preferRelativeResize="0"/>
          <p:nvPr/>
        </p:nvPicPr>
        <p:blipFill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0804" y="4784006"/>
            <a:ext cx="556067" cy="16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65"/>
          <p:cNvPicPr preferRelativeResize="0"/>
          <p:nvPr/>
        </p:nvPicPr>
        <p:blipFill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080" y="4794954"/>
            <a:ext cx="320613" cy="144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65"/>
          <p:cNvPicPr preferRelativeResize="0"/>
          <p:nvPr/>
        </p:nvPicPr>
        <p:blipFill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2334" y="4817612"/>
            <a:ext cx="556065" cy="98981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65"/>
          <p:cNvSpPr txBox="1"/>
          <p:nvPr/>
        </p:nvSpPr>
        <p:spPr>
          <a:xfrm>
            <a:off x="5189263" y="4536225"/>
            <a:ext cx="653400" cy="1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15EFB"/>
                </a:solidFill>
                <a:latin typeface="Catamaran"/>
                <a:ea typeface="Catamaran"/>
                <a:cs typeface="Catamaran"/>
                <a:sym typeface="Catamaran"/>
              </a:rPr>
              <a:t>Trusted by</a:t>
            </a:r>
            <a:endParaRPr sz="800">
              <a:solidFill>
                <a:srgbClr val="115EFB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Not another tool, the browser extension works out of the box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576" name="Google Shape;576;p6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76" y="4432710"/>
            <a:ext cx="406653" cy="427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66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700" y="4425725"/>
            <a:ext cx="406653" cy="441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66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5618" y="4425725"/>
            <a:ext cx="460632" cy="4413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9" name="Google Shape;579;p66"/>
          <p:cNvGrpSpPr/>
          <p:nvPr/>
        </p:nvGrpSpPr>
        <p:grpSpPr>
          <a:xfrm>
            <a:off x="2383900" y="1144275"/>
            <a:ext cx="4376200" cy="3449174"/>
            <a:chOff x="4767800" y="1204000"/>
            <a:chExt cx="4376200" cy="3449174"/>
          </a:xfrm>
        </p:grpSpPr>
        <p:pic>
          <p:nvPicPr>
            <p:cNvPr id="580" name="Google Shape;580;p66"/>
            <p:cNvPicPr preferRelativeResize="0"/>
            <p:nvPr/>
          </p:nvPicPr>
          <p:blipFill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7800" y="1204000"/>
              <a:ext cx="4376200" cy="344917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581" name="Google Shape;581;p66"/>
            <p:cNvSpPr/>
            <p:nvPr/>
          </p:nvSpPr>
          <p:spPr>
            <a:xfrm>
              <a:off x="6082900" y="1888125"/>
              <a:ext cx="474300" cy="120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6"/>
            <p:cNvSpPr/>
            <p:nvPr/>
          </p:nvSpPr>
          <p:spPr>
            <a:xfrm>
              <a:off x="5586450" y="1888125"/>
              <a:ext cx="98700" cy="120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3" name="Google Shape;583;p66"/>
          <p:cNvSpPr/>
          <p:nvPr/>
        </p:nvSpPr>
        <p:spPr>
          <a:xfrm>
            <a:off x="6260225" y="4289375"/>
            <a:ext cx="1948800" cy="461700"/>
          </a:xfrm>
          <a:prstGeom prst="rect">
            <a:avLst/>
          </a:prstGeom>
          <a:solidFill>
            <a:srgbClr val="115EFB"/>
          </a:solidFill>
          <a:ln>
            <a:noFill/>
          </a:ln>
          <a:effectLst>
            <a:outerShdw dist="19050" dir="3720000" algn="bl" rotWithShape="0">
              <a:srgbClr val="2EF8C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works of the shelf</a:t>
            </a:r>
            <a:endParaRPr sz="12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sng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No integrations required</a:t>
            </a:r>
            <a:endParaRPr sz="1200" b="1" u="sng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84" name="Google Shape;584;p66"/>
          <p:cNvSpPr txBox="1"/>
          <p:nvPr/>
        </p:nvSpPr>
        <p:spPr>
          <a:xfrm>
            <a:off x="378675" y="3861875"/>
            <a:ext cx="1550700" cy="4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Catamaran"/>
                <a:ea typeface="Catamaran"/>
                <a:cs typeface="Catamaran"/>
                <a:sym typeface="Catamaran"/>
              </a:rPr>
              <a:t>Works in your browser of choice</a:t>
            </a:r>
            <a:endParaRPr sz="1200" b="1"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 easiest way to share information &amp; insights</a:t>
            </a:r>
            <a:endParaRPr sz="2400"/>
          </a:p>
        </p:txBody>
      </p:sp>
      <p:pic>
        <p:nvPicPr>
          <p:cNvPr id="590" name="Google Shape;590;p6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4200" y="1311755"/>
            <a:ext cx="5635601" cy="332781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91" name="Google Shape;591;p67"/>
          <p:cNvSpPr/>
          <p:nvPr/>
        </p:nvSpPr>
        <p:spPr>
          <a:xfrm>
            <a:off x="5200537" y="1302343"/>
            <a:ext cx="1710000" cy="12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67"/>
          <p:cNvSpPr/>
          <p:nvPr/>
        </p:nvSpPr>
        <p:spPr>
          <a:xfrm>
            <a:off x="6910633" y="1254025"/>
            <a:ext cx="190500" cy="190500"/>
          </a:xfrm>
          <a:prstGeom prst="ellipse">
            <a:avLst/>
          </a:prstGeom>
          <a:noFill/>
          <a:ln w="28575" cap="flat" cmpd="sng">
            <a:solidFill>
              <a:srgbClr val="2EF8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67"/>
          <p:cNvSpPr txBox="1"/>
          <p:nvPr/>
        </p:nvSpPr>
        <p:spPr>
          <a:xfrm>
            <a:off x="7155100" y="876625"/>
            <a:ext cx="1347000" cy="377400"/>
          </a:xfrm>
          <a:prstGeom prst="rect">
            <a:avLst/>
          </a:prstGeom>
          <a:solidFill>
            <a:srgbClr val="115EFB"/>
          </a:solidFill>
          <a:ln>
            <a:noFill/>
          </a:ln>
          <a:effectLst>
            <a:outerShdw dist="19050" dir="3720000" algn="bl" rotWithShape="0">
              <a:srgbClr val="2EF8C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Save with the push of a button</a:t>
            </a:r>
            <a:endParaRPr sz="10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 easiest way to share information &amp; insights</a:t>
            </a:r>
            <a:endParaRPr sz="2400"/>
          </a:p>
        </p:txBody>
      </p:sp>
      <p:pic>
        <p:nvPicPr>
          <p:cNvPr id="599" name="Google Shape;599;p6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4200" y="1311755"/>
            <a:ext cx="5635601" cy="332781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00" name="Google Shape;600;p68"/>
          <p:cNvSpPr/>
          <p:nvPr/>
        </p:nvSpPr>
        <p:spPr>
          <a:xfrm>
            <a:off x="5200537" y="1302343"/>
            <a:ext cx="1710000" cy="12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68"/>
          <p:cNvSpPr/>
          <p:nvPr/>
        </p:nvSpPr>
        <p:spPr>
          <a:xfrm>
            <a:off x="6910633" y="1254025"/>
            <a:ext cx="190500" cy="190500"/>
          </a:xfrm>
          <a:prstGeom prst="ellipse">
            <a:avLst/>
          </a:prstGeom>
          <a:noFill/>
          <a:ln w="28575" cap="flat" cmpd="sng">
            <a:solidFill>
              <a:srgbClr val="2EF8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68"/>
          <p:cNvSpPr txBox="1"/>
          <p:nvPr/>
        </p:nvSpPr>
        <p:spPr>
          <a:xfrm>
            <a:off x="7155100" y="876625"/>
            <a:ext cx="1347000" cy="377400"/>
          </a:xfrm>
          <a:prstGeom prst="rect">
            <a:avLst/>
          </a:prstGeom>
          <a:solidFill>
            <a:srgbClr val="115EFB"/>
          </a:solidFill>
          <a:ln>
            <a:noFill/>
          </a:ln>
          <a:effectLst>
            <a:outerShdw dist="19050" dir="3720000" algn="bl" rotWithShape="0">
              <a:srgbClr val="2EF8C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Save with the push of a button</a:t>
            </a:r>
            <a:endParaRPr sz="10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03" name="Google Shape;603;p68"/>
          <p:cNvSpPr txBox="1"/>
          <p:nvPr/>
        </p:nvSpPr>
        <p:spPr>
          <a:xfrm>
            <a:off x="4946150" y="1771550"/>
            <a:ext cx="853200" cy="283800"/>
          </a:xfrm>
          <a:prstGeom prst="rect">
            <a:avLst/>
          </a:prstGeom>
          <a:solidFill>
            <a:srgbClr val="115EFB"/>
          </a:solidFill>
          <a:ln>
            <a:noFill/>
          </a:ln>
          <a:effectLst>
            <a:outerShdw dist="19050" dir="3720000" algn="bl" rotWithShape="0">
              <a:srgbClr val="2EF8C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auto-tagged</a:t>
            </a:r>
            <a:endParaRPr sz="10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604" name="Google Shape;604;p68"/>
          <p:cNvCxnSpPr/>
          <p:nvPr/>
        </p:nvCxnSpPr>
        <p:spPr>
          <a:xfrm>
            <a:off x="6261164" y="1830625"/>
            <a:ext cx="0" cy="157500"/>
          </a:xfrm>
          <a:prstGeom prst="straightConnector1">
            <a:avLst/>
          </a:prstGeom>
          <a:noFill/>
          <a:ln w="28575" cap="flat" cmpd="sng">
            <a:solidFill>
              <a:srgbClr val="2EF8C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 easiest way to share information &amp; insights</a:t>
            </a:r>
            <a:endParaRPr sz="2400"/>
          </a:p>
        </p:txBody>
      </p:sp>
      <p:pic>
        <p:nvPicPr>
          <p:cNvPr id="610" name="Google Shape;610;p6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4200" y="1311755"/>
            <a:ext cx="5635601" cy="332781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11" name="Google Shape;611;p69"/>
          <p:cNvSpPr/>
          <p:nvPr/>
        </p:nvSpPr>
        <p:spPr>
          <a:xfrm>
            <a:off x="5200537" y="1302343"/>
            <a:ext cx="1710000" cy="12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69"/>
          <p:cNvSpPr/>
          <p:nvPr/>
        </p:nvSpPr>
        <p:spPr>
          <a:xfrm>
            <a:off x="6910633" y="1254025"/>
            <a:ext cx="190500" cy="190500"/>
          </a:xfrm>
          <a:prstGeom prst="ellipse">
            <a:avLst/>
          </a:prstGeom>
          <a:noFill/>
          <a:ln w="28575" cap="flat" cmpd="sng">
            <a:solidFill>
              <a:srgbClr val="2EF8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69"/>
          <p:cNvSpPr txBox="1"/>
          <p:nvPr/>
        </p:nvSpPr>
        <p:spPr>
          <a:xfrm>
            <a:off x="7155100" y="876625"/>
            <a:ext cx="1347000" cy="377400"/>
          </a:xfrm>
          <a:prstGeom prst="rect">
            <a:avLst/>
          </a:prstGeom>
          <a:solidFill>
            <a:srgbClr val="115EFB"/>
          </a:solidFill>
          <a:ln>
            <a:noFill/>
          </a:ln>
          <a:effectLst>
            <a:outerShdw dist="19050" dir="3720000" algn="bl" rotWithShape="0">
              <a:srgbClr val="2EF8C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Save with the push of a button</a:t>
            </a:r>
            <a:endParaRPr sz="10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14" name="Google Shape;614;p69"/>
          <p:cNvSpPr txBox="1"/>
          <p:nvPr/>
        </p:nvSpPr>
        <p:spPr>
          <a:xfrm>
            <a:off x="4946150" y="1771550"/>
            <a:ext cx="853200" cy="283800"/>
          </a:xfrm>
          <a:prstGeom prst="rect">
            <a:avLst/>
          </a:prstGeom>
          <a:solidFill>
            <a:srgbClr val="115EFB"/>
          </a:solidFill>
          <a:ln>
            <a:noFill/>
          </a:ln>
          <a:effectLst>
            <a:outerShdw dist="19050" dir="3720000" algn="bl" rotWithShape="0">
              <a:srgbClr val="2EF8C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auto-tagged</a:t>
            </a:r>
            <a:endParaRPr sz="10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615" name="Google Shape;615;p69"/>
          <p:cNvCxnSpPr/>
          <p:nvPr/>
        </p:nvCxnSpPr>
        <p:spPr>
          <a:xfrm>
            <a:off x="6261164" y="1830625"/>
            <a:ext cx="0" cy="157500"/>
          </a:xfrm>
          <a:prstGeom prst="straightConnector1">
            <a:avLst/>
          </a:prstGeom>
          <a:noFill/>
          <a:ln w="28575" cap="flat" cmpd="sng">
            <a:solidFill>
              <a:srgbClr val="2EF8C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6" name="Google Shape;616;p69"/>
          <p:cNvCxnSpPr/>
          <p:nvPr/>
        </p:nvCxnSpPr>
        <p:spPr>
          <a:xfrm>
            <a:off x="5647814" y="2401850"/>
            <a:ext cx="0" cy="622500"/>
          </a:xfrm>
          <a:prstGeom prst="straightConnector1">
            <a:avLst/>
          </a:prstGeom>
          <a:noFill/>
          <a:ln w="28575" cap="flat" cmpd="sng">
            <a:solidFill>
              <a:srgbClr val="2EF8C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7" name="Google Shape;617;p69"/>
          <p:cNvSpPr txBox="1"/>
          <p:nvPr/>
        </p:nvSpPr>
        <p:spPr>
          <a:xfrm>
            <a:off x="4425600" y="2571200"/>
            <a:ext cx="999600" cy="283800"/>
          </a:xfrm>
          <a:prstGeom prst="rect">
            <a:avLst/>
          </a:prstGeom>
          <a:solidFill>
            <a:srgbClr val="115EFB"/>
          </a:solidFill>
          <a:ln>
            <a:noFill/>
          </a:ln>
          <a:effectLst>
            <a:outerShdw dist="19050" dir="3720000" algn="bl" rotWithShape="0">
              <a:srgbClr val="2EF8C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Save for later</a:t>
            </a:r>
            <a:endParaRPr sz="10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 easiest way to share information &amp; insights</a:t>
            </a:r>
            <a:endParaRPr sz="2400"/>
          </a:p>
        </p:txBody>
      </p:sp>
      <p:pic>
        <p:nvPicPr>
          <p:cNvPr id="623" name="Google Shape;623;p7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4200" y="1311755"/>
            <a:ext cx="5635601" cy="332781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24" name="Google Shape;624;p70"/>
          <p:cNvSpPr/>
          <p:nvPr/>
        </p:nvSpPr>
        <p:spPr>
          <a:xfrm>
            <a:off x="5200537" y="1302343"/>
            <a:ext cx="1710000" cy="12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70"/>
          <p:cNvSpPr/>
          <p:nvPr/>
        </p:nvSpPr>
        <p:spPr>
          <a:xfrm>
            <a:off x="6910633" y="1254025"/>
            <a:ext cx="190500" cy="190500"/>
          </a:xfrm>
          <a:prstGeom prst="ellipse">
            <a:avLst/>
          </a:prstGeom>
          <a:noFill/>
          <a:ln w="28575" cap="flat" cmpd="sng">
            <a:solidFill>
              <a:srgbClr val="2EF8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70"/>
          <p:cNvSpPr txBox="1"/>
          <p:nvPr/>
        </p:nvSpPr>
        <p:spPr>
          <a:xfrm>
            <a:off x="7155100" y="876625"/>
            <a:ext cx="1347000" cy="377400"/>
          </a:xfrm>
          <a:prstGeom prst="rect">
            <a:avLst/>
          </a:prstGeom>
          <a:solidFill>
            <a:srgbClr val="115EFB"/>
          </a:solidFill>
          <a:ln>
            <a:noFill/>
          </a:ln>
          <a:effectLst>
            <a:outerShdw dist="19050" dir="3720000" algn="bl" rotWithShape="0">
              <a:srgbClr val="2EF8C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Save with the push of a button</a:t>
            </a:r>
            <a:endParaRPr sz="10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27" name="Google Shape;627;p70"/>
          <p:cNvSpPr txBox="1"/>
          <p:nvPr/>
        </p:nvSpPr>
        <p:spPr>
          <a:xfrm>
            <a:off x="4946150" y="1771550"/>
            <a:ext cx="853200" cy="283800"/>
          </a:xfrm>
          <a:prstGeom prst="rect">
            <a:avLst/>
          </a:prstGeom>
          <a:solidFill>
            <a:srgbClr val="115EFB"/>
          </a:solidFill>
          <a:ln>
            <a:noFill/>
          </a:ln>
          <a:effectLst>
            <a:outerShdw dist="19050" dir="3720000" algn="bl" rotWithShape="0">
              <a:srgbClr val="2EF8C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auto-tagged</a:t>
            </a:r>
            <a:endParaRPr sz="10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628" name="Google Shape;628;p70"/>
          <p:cNvCxnSpPr/>
          <p:nvPr/>
        </p:nvCxnSpPr>
        <p:spPr>
          <a:xfrm>
            <a:off x="6261164" y="1830625"/>
            <a:ext cx="0" cy="157500"/>
          </a:xfrm>
          <a:prstGeom prst="straightConnector1">
            <a:avLst/>
          </a:prstGeom>
          <a:noFill/>
          <a:ln w="28575" cap="flat" cmpd="sng">
            <a:solidFill>
              <a:srgbClr val="2EF8C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9" name="Google Shape;629;p70"/>
          <p:cNvCxnSpPr/>
          <p:nvPr/>
        </p:nvCxnSpPr>
        <p:spPr>
          <a:xfrm>
            <a:off x="5647814" y="2401850"/>
            <a:ext cx="0" cy="622500"/>
          </a:xfrm>
          <a:prstGeom prst="straightConnector1">
            <a:avLst/>
          </a:prstGeom>
          <a:noFill/>
          <a:ln w="28575" cap="flat" cmpd="sng">
            <a:solidFill>
              <a:srgbClr val="2EF8C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0" name="Google Shape;630;p70"/>
          <p:cNvSpPr txBox="1"/>
          <p:nvPr/>
        </p:nvSpPr>
        <p:spPr>
          <a:xfrm>
            <a:off x="4425600" y="2571200"/>
            <a:ext cx="999600" cy="283800"/>
          </a:xfrm>
          <a:prstGeom prst="rect">
            <a:avLst/>
          </a:prstGeom>
          <a:solidFill>
            <a:srgbClr val="115EFB"/>
          </a:solidFill>
          <a:ln>
            <a:noFill/>
          </a:ln>
          <a:effectLst>
            <a:outerShdw dist="19050" dir="3720000" algn="bl" rotWithShape="0">
              <a:srgbClr val="2EF8C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Save for later</a:t>
            </a:r>
            <a:endParaRPr sz="10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31" name="Google Shape;631;p70"/>
          <p:cNvSpPr txBox="1"/>
          <p:nvPr/>
        </p:nvSpPr>
        <p:spPr>
          <a:xfrm>
            <a:off x="3558500" y="3680800"/>
            <a:ext cx="1866600" cy="377400"/>
          </a:xfrm>
          <a:prstGeom prst="rect">
            <a:avLst/>
          </a:prstGeom>
          <a:solidFill>
            <a:srgbClr val="115EFB"/>
          </a:solidFill>
          <a:ln>
            <a:noFill/>
          </a:ln>
          <a:effectLst>
            <a:outerShdw dist="19050" dir="3720000" algn="bl" rotWithShape="0">
              <a:srgbClr val="2EF8C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Share with recommended people based on their interests</a:t>
            </a:r>
            <a:endParaRPr sz="10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632" name="Google Shape;632;p70"/>
          <p:cNvCxnSpPr/>
          <p:nvPr/>
        </p:nvCxnSpPr>
        <p:spPr>
          <a:xfrm>
            <a:off x="5647814" y="3558250"/>
            <a:ext cx="0" cy="622500"/>
          </a:xfrm>
          <a:prstGeom prst="straightConnector1">
            <a:avLst/>
          </a:prstGeom>
          <a:noFill/>
          <a:ln w="28575" cap="flat" cmpd="sng">
            <a:solidFill>
              <a:srgbClr val="2EF8C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" name="Google Shape;637;p7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4200" y="1289661"/>
            <a:ext cx="5635599" cy="337200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38" name="Google Shape;638;p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Full contextual collaboration, where and when it matters</a:t>
            </a:r>
            <a:endParaRPr sz="2400"/>
          </a:p>
        </p:txBody>
      </p:sp>
      <p:sp>
        <p:nvSpPr>
          <p:cNvPr id="639" name="Google Shape;639;p71"/>
          <p:cNvSpPr/>
          <p:nvPr/>
        </p:nvSpPr>
        <p:spPr>
          <a:xfrm>
            <a:off x="5200537" y="1302343"/>
            <a:ext cx="1710000" cy="12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40" name="Google Shape;640;p71"/>
          <p:cNvCxnSpPr/>
          <p:nvPr/>
        </p:nvCxnSpPr>
        <p:spPr>
          <a:xfrm>
            <a:off x="5605397" y="2207789"/>
            <a:ext cx="0" cy="210600"/>
          </a:xfrm>
          <a:prstGeom prst="straightConnector1">
            <a:avLst/>
          </a:prstGeom>
          <a:noFill/>
          <a:ln w="28575" cap="flat" cmpd="sng">
            <a:solidFill>
              <a:srgbClr val="2EF8C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1" name="Google Shape;641;p71"/>
          <p:cNvSpPr txBox="1"/>
          <p:nvPr/>
        </p:nvSpPr>
        <p:spPr>
          <a:xfrm>
            <a:off x="4068625" y="2139853"/>
            <a:ext cx="1407600" cy="346500"/>
          </a:xfrm>
          <a:prstGeom prst="rect">
            <a:avLst/>
          </a:prstGeom>
          <a:solidFill>
            <a:srgbClr val="115EFB"/>
          </a:solidFill>
          <a:ln>
            <a:noFill/>
          </a:ln>
          <a:effectLst>
            <a:outerShdw dist="19050" dir="3720000" algn="bl" rotWithShape="0">
              <a:srgbClr val="2EF8C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Leave a note for your future-self and others </a:t>
            </a:r>
            <a:endParaRPr sz="10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642" name="Google Shape;642;p71"/>
          <p:cNvCxnSpPr/>
          <p:nvPr/>
        </p:nvCxnSpPr>
        <p:spPr>
          <a:xfrm>
            <a:off x="3280347" y="3362414"/>
            <a:ext cx="0" cy="450300"/>
          </a:xfrm>
          <a:prstGeom prst="straightConnector1">
            <a:avLst/>
          </a:prstGeom>
          <a:noFill/>
          <a:ln w="28575" cap="flat" cmpd="sng">
            <a:solidFill>
              <a:srgbClr val="2EF8C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3" name="Google Shape;643;p71"/>
          <p:cNvCxnSpPr/>
          <p:nvPr/>
        </p:nvCxnSpPr>
        <p:spPr>
          <a:xfrm>
            <a:off x="5605397" y="2636439"/>
            <a:ext cx="0" cy="450300"/>
          </a:xfrm>
          <a:prstGeom prst="straightConnector1">
            <a:avLst/>
          </a:prstGeom>
          <a:noFill/>
          <a:ln w="28575" cap="flat" cmpd="sng">
            <a:solidFill>
              <a:srgbClr val="2EF8C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4" name="Google Shape;644;p71"/>
          <p:cNvSpPr txBox="1"/>
          <p:nvPr/>
        </p:nvSpPr>
        <p:spPr>
          <a:xfrm>
            <a:off x="3995800" y="2889103"/>
            <a:ext cx="1407600" cy="346500"/>
          </a:xfrm>
          <a:prstGeom prst="rect">
            <a:avLst/>
          </a:prstGeom>
          <a:solidFill>
            <a:srgbClr val="115EFB"/>
          </a:solidFill>
          <a:ln>
            <a:noFill/>
          </a:ln>
          <a:effectLst>
            <a:outerShdw dist="19050" dir="3720000" algn="bl" rotWithShape="0">
              <a:srgbClr val="2EF8C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Highlight relevant snippets</a:t>
            </a:r>
            <a:endParaRPr sz="10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oogle Shape;649;p7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4200" y="1243950"/>
            <a:ext cx="5635598" cy="34177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50" name="Google Shape;650;p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right piece of knowledge in your flow of work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51" name="Google Shape;651;p72"/>
          <p:cNvCxnSpPr/>
          <p:nvPr/>
        </p:nvCxnSpPr>
        <p:spPr>
          <a:xfrm>
            <a:off x="5208394" y="2197916"/>
            <a:ext cx="0" cy="1994400"/>
          </a:xfrm>
          <a:prstGeom prst="straightConnector1">
            <a:avLst/>
          </a:prstGeom>
          <a:noFill/>
          <a:ln w="38100" cap="flat" cmpd="sng">
            <a:solidFill>
              <a:srgbClr val="2EF8C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2" name="Google Shape;652;p72"/>
          <p:cNvSpPr/>
          <p:nvPr/>
        </p:nvSpPr>
        <p:spPr>
          <a:xfrm>
            <a:off x="5208393" y="1914070"/>
            <a:ext cx="1661700" cy="10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72"/>
          <p:cNvSpPr txBox="1"/>
          <p:nvPr/>
        </p:nvSpPr>
        <p:spPr>
          <a:xfrm>
            <a:off x="7109875" y="2726502"/>
            <a:ext cx="1407600" cy="624300"/>
          </a:xfrm>
          <a:prstGeom prst="rect">
            <a:avLst/>
          </a:prstGeom>
          <a:solidFill>
            <a:srgbClr val="115EFB"/>
          </a:solidFill>
          <a:ln>
            <a:noFill/>
          </a:ln>
          <a:effectLst>
            <a:outerShdw dist="19050" dir="3720000" algn="bl" rotWithShape="0">
              <a:srgbClr val="2EF8C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Enrich any search engine with company content</a:t>
            </a:r>
            <a:endParaRPr sz="10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54" name="Google Shape;654;p72"/>
          <p:cNvSpPr txBox="1"/>
          <p:nvPr/>
        </p:nvSpPr>
        <p:spPr>
          <a:xfrm>
            <a:off x="311700" y="3861875"/>
            <a:ext cx="1377600" cy="4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Catamaran"/>
                <a:ea typeface="Catamaran"/>
                <a:cs typeface="Catamaran"/>
                <a:sym typeface="Catamaran"/>
              </a:rPr>
              <a:t>Works in any search engine</a:t>
            </a:r>
            <a:endParaRPr sz="1200" b="1"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655" name="Google Shape;655;p72" descr="Afbeeldingsresultaat voor sharepoint logo pn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700" y="4490695"/>
            <a:ext cx="305808" cy="30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72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64" y="4502445"/>
            <a:ext cx="279537" cy="279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72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175" y="4489325"/>
            <a:ext cx="305800" cy="305800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72"/>
          <p:cNvSpPr txBox="1"/>
          <p:nvPr/>
        </p:nvSpPr>
        <p:spPr>
          <a:xfrm>
            <a:off x="1331436" y="4583250"/>
            <a:ext cx="3579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tamaran"/>
                <a:ea typeface="Catamaran"/>
                <a:cs typeface="Catamaran"/>
                <a:sym typeface="Catamaran"/>
              </a:rPr>
              <a:t>...</a:t>
            </a:r>
            <a:endParaRPr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59" name="Google Shape;659;p72"/>
          <p:cNvSpPr/>
          <p:nvPr/>
        </p:nvSpPr>
        <p:spPr>
          <a:xfrm>
            <a:off x="5352924" y="1268553"/>
            <a:ext cx="1876800" cy="12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72"/>
          <p:cNvSpPr txBox="1"/>
          <p:nvPr/>
        </p:nvSpPr>
        <p:spPr>
          <a:xfrm>
            <a:off x="281700" y="1268550"/>
            <a:ext cx="1407600" cy="372000"/>
          </a:xfrm>
          <a:prstGeom prst="rect">
            <a:avLst/>
          </a:prstGeom>
          <a:solidFill>
            <a:srgbClr val="115EFB"/>
          </a:solidFill>
          <a:ln>
            <a:noFill/>
          </a:ln>
          <a:effectLst>
            <a:outerShdw dist="19050" dir="3720000" algn="bl" rotWithShape="0">
              <a:srgbClr val="2EF8C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We don’t change habits</a:t>
            </a:r>
            <a:endParaRPr sz="10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Google Shape;665;p7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5" y="1339775"/>
            <a:ext cx="2698216" cy="2909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66" name="Google Shape;666;p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Skill progression is automatically measured in real time</a:t>
            </a:r>
            <a:endParaRPr sz="2400"/>
          </a:p>
        </p:txBody>
      </p:sp>
      <p:sp>
        <p:nvSpPr>
          <p:cNvPr id="667" name="Google Shape;667;p73"/>
          <p:cNvSpPr/>
          <p:nvPr/>
        </p:nvSpPr>
        <p:spPr>
          <a:xfrm>
            <a:off x="2195400" y="1983801"/>
            <a:ext cx="1780500" cy="271500"/>
          </a:xfrm>
          <a:prstGeom prst="rect">
            <a:avLst/>
          </a:prstGeom>
          <a:solidFill>
            <a:srgbClr val="115EFB"/>
          </a:solidFill>
          <a:ln>
            <a:noFill/>
          </a:ln>
          <a:effectLst>
            <a:outerShdw dist="19050" dir="3720000" algn="bl" rotWithShape="0">
              <a:srgbClr val="2EF8C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Individual skill progression</a:t>
            </a:r>
            <a:endParaRPr sz="10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68" name="Google Shape;668;p73"/>
          <p:cNvSpPr txBox="1"/>
          <p:nvPr/>
        </p:nvSpPr>
        <p:spPr>
          <a:xfrm>
            <a:off x="311700" y="4301050"/>
            <a:ext cx="2346000" cy="4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Catamaran"/>
                <a:ea typeface="Catamaran"/>
                <a:cs typeface="Catamaran"/>
                <a:sym typeface="Catamaran"/>
              </a:rPr>
              <a:t>Offered as an API to integrate in your current processes</a:t>
            </a:r>
            <a:endParaRPr sz="1200" b="1"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" name="Google Shape;673;p7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5" y="1339775"/>
            <a:ext cx="2698216" cy="2909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74" name="Google Shape;674;p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Skill progression is automatically measured in real time</a:t>
            </a:r>
            <a:endParaRPr sz="2400"/>
          </a:p>
        </p:txBody>
      </p:sp>
      <p:pic>
        <p:nvPicPr>
          <p:cNvPr id="675" name="Google Shape;675;p7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6149" y="1339787"/>
            <a:ext cx="4118678" cy="29095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76" name="Google Shape;676;p74"/>
          <p:cNvSpPr/>
          <p:nvPr/>
        </p:nvSpPr>
        <p:spPr>
          <a:xfrm>
            <a:off x="6806900" y="1151725"/>
            <a:ext cx="1503000" cy="271500"/>
          </a:xfrm>
          <a:prstGeom prst="rect">
            <a:avLst/>
          </a:prstGeom>
          <a:solidFill>
            <a:srgbClr val="115EFB"/>
          </a:solidFill>
          <a:ln>
            <a:noFill/>
          </a:ln>
          <a:effectLst>
            <a:outerShdw dist="19050" dir="3720000" algn="bl" rotWithShape="0">
              <a:srgbClr val="2EF8C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Aggregated over team</a:t>
            </a:r>
            <a:endParaRPr sz="10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77" name="Google Shape;677;p74"/>
          <p:cNvSpPr/>
          <p:nvPr/>
        </p:nvSpPr>
        <p:spPr>
          <a:xfrm>
            <a:off x="4813225" y="4120976"/>
            <a:ext cx="1780500" cy="271500"/>
          </a:xfrm>
          <a:prstGeom prst="rect">
            <a:avLst/>
          </a:prstGeom>
          <a:solidFill>
            <a:srgbClr val="115EFB"/>
          </a:solidFill>
          <a:ln>
            <a:noFill/>
          </a:ln>
          <a:effectLst>
            <a:outerShdw dist="19050" dir="3720000" algn="bl" rotWithShape="0">
              <a:srgbClr val="2EF8C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Aggregated over skill clusters</a:t>
            </a:r>
            <a:endParaRPr sz="10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78" name="Google Shape;678;p74"/>
          <p:cNvSpPr/>
          <p:nvPr/>
        </p:nvSpPr>
        <p:spPr>
          <a:xfrm>
            <a:off x="2195400" y="1983801"/>
            <a:ext cx="1780500" cy="271500"/>
          </a:xfrm>
          <a:prstGeom prst="rect">
            <a:avLst/>
          </a:prstGeom>
          <a:solidFill>
            <a:srgbClr val="115EFB"/>
          </a:solidFill>
          <a:ln>
            <a:noFill/>
          </a:ln>
          <a:effectLst>
            <a:outerShdw dist="19050" dir="3720000" algn="bl" rotWithShape="0">
              <a:srgbClr val="2EF8C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Individual skill progression</a:t>
            </a:r>
            <a:endParaRPr sz="10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79" name="Google Shape;679;p74"/>
          <p:cNvSpPr txBox="1"/>
          <p:nvPr/>
        </p:nvSpPr>
        <p:spPr>
          <a:xfrm>
            <a:off x="311700" y="4301050"/>
            <a:ext cx="2346000" cy="4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Catamaran"/>
                <a:ea typeface="Catamaran"/>
                <a:cs typeface="Catamaran"/>
                <a:sym typeface="Catamaran"/>
              </a:rPr>
              <a:t>Offered as an API to integrate in your current processes</a:t>
            </a:r>
            <a:endParaRPr sz="1200" b="1"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771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/>
              <a:t>Breaking</a:t>
            </a:r>
            <a:br>
              <a:rPr lang="en"/>
            </a:br>
            <a:r>
              <a:rPr lang="en"/>
              <a:t>Lifetime of skills is decreasing faster than ever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Above and beyond GDPR compliant</a:t>
            </a:r>
            <a:endParaRPr/>
          </a:p>
        </p:txBody>
      </p:sp>
      <p:pic>
        <p:nvPicPr>
          <p:cNvPr id="685" name="Google Shape;685;p7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5350" y="1238875"/>
            <a:ext cx="3443226" cy="359704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86" name="Google Shape;686;p75"/>
          <p:cNvSpPr txBox="1"/>
          <p:nvPr/>
        </p:nvSpPr>
        <p:spPr>
          <a:xfrm>
            <a:off x="234275" y="1280600"/>
            <a:ext cx="8394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EFB"/>
              </a:buClr>
              <a:buSzPts val="1400"/>
              <a:buFont typeface="Catamaran"/>
              <a:buChar char="▸"/>
            </a:pPr>
            <a:r>
              <a:rPr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We only store </a:t>
            </a:r>
            <a:r>
              <a:rPr lang="en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metadata</a:t>
            </a:r>
            <a:r>
              <a:rPr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br>
              <a:rPr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</a:br>
            <a:r>
              <a:rPr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when you visit a </a:t>
            </a:r>
            <a:r>
              <a:rPr lang="en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white-listed</a:t>
            </a:r>
            <a:r>
              <a:rPr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domain</a:t>
            </a:r>
            <a:br>
              <a:rPr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</a:br>
            <a:endParaRPr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EFB"/>
              </a:buClr>
              <a:buSzPts val="1400"/>
              <a:buFont typeface="Catamaran"/>
              <a:buChar char="▸"/>
            </a:pPr>
            <a:r>
              <a:rPr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Browser extension can be </a:t>
            </a:r>
            <a:r>
              <a:rPr lang="en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snoozed</a:t>
            </a:r>
            <a:r>
              <a:rPr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br>
              <a:rPr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</a:br>
            <a:r>
              <a:rPr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or </a:t>
            </a:r>
            <a:r>
              <a:rPr lang="en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disabled</a:t>
            </a:r>
            <a:r>
              <a:rPr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, at any time</a:t>
            </a:r>
            <a:endParaRPr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87" name="Google Shape;687;p75"/>
          <p:cNvSpPr/>
          <p:nvPr/>
        </p:nvSpPr>
        <p:spPr>
          <a:xfrm>
            <a:off x="3913150" y="2890500"/>
            <a:ext cx="1712100" cy="265500"/>
          </a:xfrm>
          <a:prstGeom prst="rect">
            <a:avLst/>
          </a:prstGeom>
          <a:solidFill>
            <a:srgbClr val="115EFB"/>
          </a:solidFill>
          <a:ln>
            <a:noFill/>
          </a:ln>
          <a:effectLst>
            <a:outerShdw dist="19050" dir="3720000" algn="bl" rotWithShape="0">
              <a:srgbClr val="2EF8C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Fully personalizable whitelist</a:t>
            </a:r>
            <a:endParaRPr sz="10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688" name="Google Shape;688;p75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00" y="2952500"/>
            <a:ext cx="1363400" cy="19414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89" name="Google Shape;689;p75"/>
          <p:cNvSpPr/>
          <p:nvPr/>
        </p:nvSpPr>
        <p:spPr>
          <a:xfrm>
            <a:off x="1914500" y="3977775"/>
            <a:ext cx="1614300" cy="265500"/>
          </a:xfrm>
          <a:prstGeom prst="rect">
            <a:avLst/>
          </a:prstGeom>
          <a:solidFill>
            <a:srgbClr val="115EFB"/>
          </a:solidFill>
          <a:ln>
            <a:noFill/>
          </a:ln>
          <a:effectLst>
            <a:outerShdw dist="19050" dir="3720000" algn="bl" rotWithShape="0">
              <a:srgbClr val="2EF8C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Whenever works for you</a:t>
            </a:r>
            <a:endParaRPr sz="10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AI powered, organically growing skills engine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5" name="Google Shape;695;p7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50" t="10103" r="16386" b="3174"/>
          <a:stretch/>
        </p:blipFill>
        <p:spPr>
          <a:xfrm>
            <a:off x="4780837" y="1135300"/>
            <a:ext cx="3109074" cy="2872899"/>
          </a:xfrm>
          <a:prstGeom prst="rect">
            <a:avLst/>
          </a:prstGeom>
          <a:noFill/>
          <a:ln>
            <a:noFill/>
          </a:ln>
          <a:effectLst>
            <a:outerShdw blurRad="171450" dist="9525" dir="696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96" name="Google Shape;696;p76"/>
          <p:cNvSpPr txBox="1"/>
          <p:nvPr/>
        </p:nvSpPr>
        <p:spPr>
          <a:xfrm>
            <a:off x="4921750" y="4125775"/>
            <a:ext cx="2827200" cy="738000"/>
          </a:xfrm>
          <a:prstGeom prst="rect">
            <a:avLst/>
          </a:prstGeom>
          <a:solidFill>
            <a:srgbClr val="115EFB"/>
          </a:solidFill>
          <a:ln>
            <a:noFill/>
          </a:ln>
          <a:effectLst>
            <a:outerShdw dist="19050" dir="3720000" algn="bl" rotWithShape="0">
              <a:srgbClr val="2EF8C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Every time a new skill is added our AI skills engine learns this skill and adds it to its skills vocabulary. </a:t>
            </a:r>
            <a:endParaRPr sz="12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97" name="Google Shape;697;p76"/>
          <p:cNvSpPr txBox="1"/>
          <p:nvPr/>
        </p:nvSpPr>
        <p:spPr>
          <a:xfrm>
            <a:off x="311700" y="1017725"/>
            <a:ext cx="26577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115EFB"/>
                </a:solidFill>
                <a:latin typeface="Catamaran"/>
                <a:ea typeface="Catamaran"/>
                <a:cs typeface="Catamaran"/>
                <a:sym typeface="Catamaran"/>
                <a:hlinkClick r:id="rId4"/>
              </a:rPr>
              <a:t>Visualize our skills engine</a:t>
            </a:r>
            <a:endParaRPr b="1">
              <a:solidFill>
                <a:srgbClr val="115EFB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98" name="Google Shape;698;p76"/>
          <p:cNvSpPr txBox="1"/>
          <p:nvPr/>
        </p:nvSpPr>
        <p:spPr>
          <a:xfrm>
            <a:off x="367400" y="1653300"/>
            <a:ext cx="3656700" cy="18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115EFB"/>
              </a:buClr>
              <a:buSzPts val="1400"/>
              <a:buFont typeface="Catamaran"/>
              <a:buChar char="‣"/>
            </a:pPr>
            <a:r>
              <a:rPr lang="en">
                <a:latin typeface="Catamaran"/>
                <a:ea typeface="Catamaran"/>
                <a:cs typeface="Catamaran"/>
                <a:sym typeface="Catamaran"/>
              </a:rPr>
              <a:t>Personalized &amp; contextual </a:t>
            </a:r>
            <a:r>
              <a:rPr lang="en" b="1">
                <a:latin typeface="Catamaran"/>
                <a:ea typeface="Catamaran"/>
                <a:cs typeface="Catamaran"/>
                <a:sym typeface="Catamaran"/>
              </a:rPr>
              <a:t>recommendations</a:t>
            </a:r>
            <a:br>
              <a:rPr lang="en">
                <a:latin typeface="Catamaran"/>
                <a:ea typeface="Catamaran"/>
                <a:cs typeface="Catamaran"/>
                <a:sym typeface="Catamaran"/>
              </a:rPr>
            </a:br>
            <a:endParaRPr>
              <a:latin typeface="Catamaran"/>
              <a:ea typeface="Catamaran"/>
              <a:cs typeface="Catamaran"/>
              <a:sym typeface="Catamar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115EFB"/>
              </a:buClr>
              <a:buSzPts val="1400"/>
              <a:buFont typeface="Catamaran"/>
              <a:buChar char="‣"/>
            </a:pPr>
            <a:r>
              <a:rPr lang="en">
                <a:latin typeface="Catamaran"/>
                <a:ea typeface="Catamaran"/>
                <a:cs typeface="Catamaran"/>
                <a:sym typeface="Catamaran"/>
              </a:rPr>
              <a:t>Automatic </a:t>
            </a:r>
            <a:r>
              <a:rPr lang="en" b="1">
                <a:latin typeface="Catamaran"/>
                <a:ea typeface="Catamaran"/>
                <a:cs typeface="Catamaran"/>
                <a:sym typeface="Catamaran"/>
              </a:rPr>
              <a:t>skill measuring</a:t>
            </a:r>
            <a:endParaRPr b="1">
              <a:latin typeface="Catamaran"/>
              <a:ea typeface="Catamaran"/>
              <a:cs typeface="Catamaran"/>
              <a:sym typeface="Catamar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tamaran"/>
              <a:ea typeface="Catamaran"/>
              <a:cs typeface="Catamaran"/>
              <a:sym typeface="Catamar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115EFB"/>
              </a:buClr>
              <a:buSzPts val="1400"/>
              <a:buFont typeface="Catamaran"/>
              <a:buChar char="‣"/>
            </a:pPr>
            <a:r>
              <a:rPr lang="en">
                <a:latin typeface="Catamaran"/>
                <a:ea typeface="Catamaran"/>
                <a:cs typeface="Catamaran"/>
                <a:sym typeface="Catamaran"/>
              </a:rPr>
              <a:t>Skill &amp; profile </a:t>
            </a:r>
            <a:r>
              <a:rPr lang="en" b="1">
                <a:latin typeface="Catamaran"/>
                <a:ea typeface="Catamaran"/>
                <a:cs typeface="Catamaran"/>
                <a:sym typeface="Catamaran"/>
              </a:rPr>
              <a:t>matching</a:t>
            </a:r>
            <a:endParaRPr b="1"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7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771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Client story</a:t>
            </a:r>
            <a:endParaRPr sz="1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 growing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 consultancy firm</a:t>
            </a:r>
            <a:endParaRPr/>
          </a:p>
        </p:txBody>
      </p:sp>
      <p:pic>
        <p:nvPicPr>
          <p:cNvPr id="704" name="Google Shape;704;p7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213" y="-2"/>
            <a:ext cx="1359775" cy="8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 growing AI consultancy firm</a:t>
            </a:r>
            <a:endParaRPr/>
          </a:p>
        </p:txBody>
      </p:sp>
      <p:sp>
        <p:nvSpPr>
          <p:cNvPr id="710" name="Google Shape;710;p78"/>
          <p:cNvSpPr txBox="1">
            <a:spLocks noGrp="1"/>
          </p:cNvSpPr>
          <p:nvPr>
            <p:ph type="body" idx="1"/>
          </p:nvPr>
        </p:nvSpPr>
        <p:spPr>
          <a:xfrm>
            <a:off x="409250" y="1045375"/>
            <a:ext cx="6053100" cy="3399900"/>
          </a:xfrm>
          <a:prstGeom prst="rect">
            <a:avLst/>
          </a:prstGeom>
          <a:ln>
            <a:noFill/>
          </a:ln>
        </p:spPr>
        <p:txBody>
          <a:bodyPr spcFirstLastPara="1" wrap="square" lIns="45700" tIns="91425" rIns="45700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115EFB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sng">
                <a:solidFill>
                  <a:srgbClr val="115EFB"/>
                </a:solidFill>
                <a:highlight>
                  <a:srgbClr val="FFFFFF"/>
                </a:highlight>
                <a:hlinkClick r:id="rId3"/>
              </a:rPr>
              <a:t>ML6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 is a fast growing </a:t>
            </a:r>
            <a:r>
              <a:rPr lang="en" sz="1200" b="1">
                <a:solidFill>
                  <a:schemeClr val="dk1"/>
                </a:solidFill>
                <a:highlight>
                  <a:srgbClr val="FFFFFF"/>
                </a:highlight>
              </a:rPr>
              <a:t>AI consultancy firm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 — with main offices in </a:t>
            </a:r>
            <a:r>
              <a:rPr lang="en" sz="1200" b="1">
                <a:solidFill>
                  <a:schemeClr val="dk1"/>
                </a:solidFill>
                <a:highlight>
                  <a:srgbClr val="FFFFFF"/>
                </a:highlight>
              </a:rPr>
              <a:t>Ghent, Amsterdam, Berlin 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and</a:t>
            </a:r>
            <a:r>
              <a:rPr lang="en" sz="1200" b="1">
                <a:solidFill>
                  <a:schemeClr val="dk1"/>
                </a:solidFill>
                <a:highlight>
                  <a:srgbClr val="FFFFFF"/>
                </a:highlight>
              </a:rPr>
              <a:t> London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. </a:t>
            </a:r>
            <a:b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With the rising market demand for machine learning and data processing expertise, </a:t>
            </a:r>
            <a:b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the </a:t>
            </a:r>
            <a:r>
              <a:rPr lang="en" sz="1200" b="1">
                <a:solidFill>
                  <a:schemeClr val="dk1"/>
                </a:solidFill>
                <a:highlight>
                  <a:srgbClr val="FFFFFF"/>
                </a:highlight>
              </a:rPr>
              <a:t>team grew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 rapidly </a:t>
            </a:r>
            <a:r>
              <a:rPr lang="en" sz="1200" b="1">
                <a:solidFill>
                  <a:schemeClr val="dk1"/>
                </a:solidFill>
                <a:highlight>
                  <a:srgbClr val="2EF8C7"/>
                </a:highlight>
              </a:rPr>
              <a:t>from 5 people to over 60</a:t>
            </a:r>
            <a:r>
              <a:rPr lang="en" sz="1200">
                <a:solidFill>
                  <a:schemeClr val="dk1"/>
                </a:solidFill>
                <a:highlight>
                  <a:srgbClr val="2EF8C7"/>
                </a:highlight>
              </a:rPr>
              <a:t> in only </a:t>
            </a:r>
            <a:r>
              <a:rPr lang="en" sz="1200" b="1">
                <a:solidFill>
                  <a:schemeClr val="dk1"/>
                </a:solidFill>
                <a:highlight>
                  <a:srgbClr val="2EF8C7"/>
                </a:highlight>
              </a:rPr>
              <a:t>2 years time</a:t>
            </a:r>
            <a:r>
              <a:rPr lang="en" sz="1200">
                <a:solidFill>
                  <a:schemeClr val="dk1"/>
                </a:solidFill>
                <a:highlight>
                  <a:srgbClr val="2EF8C7"/>
                </a:highlight>
              </a:rPr>
              <a:t>.</a:t>
            </a:r>
            <a:endParaRPr sz="1200">
              <a:highlight>
                <a:srgbClr val="2EF8C7"/>
              </a:highlight>
            </a:endParaRPr>
          </a:p>
        </p:txBody>
      </p:sp>
      <p:pic>
        <p:nvPicPr>
          <p:cNvPr id="711" name="Google Shape;711;p78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213" y="-2"/>
            <a:ext cx="1359775" cy="8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78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02" y="3179724"/>
            <a:ext cx="2689899" cy="1547099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Google Shape;713;p78"/>
          <p:cNvSpPr txBox="1"/>
          <p:nvPr/>
        </p:nvSpPr>
        <p:spPr>
          <a:xfrm>
            <a:off x="409250" y="4726825"/>
            <a:ext cx="3655200" cy="1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115EFB"/>
                </a:solidFill>
                <a:latin typeface="Catamaran"/>
                <a:ea typeface="Catamaran"/>
                <a:cs typeface="Catamaran"/>
                <a:sym typeface="Catamaran"/>
                <a:hlinkClick r:id="rId6"/>
              </a:rPr>
              <a:t>Checkout this blogpost on the ML6 case</a:t>
            </a:r>
            <a:endParaRPr b="1">
              <a:solidFill>
                <a:srgbClr val="115EFB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 growing AI consultancy firm</a:t>
            </a:r>
            <a:endParaRPr/>
          </a:p>
        </p:txBody>
      </p:sp>
      <p:sp>
        <p:nvSpPr>
          <p:cNvPr id="719" name="Google Shape;719;p79"/>
          <p:cNvSpPr txBox="1">
            <a:spLocks noGrp="1"/>
          </p:cNvSpPr>
          <p:nvPr>
            <p:ph type="body" idx="1"/>
          </p:nvPr>
        </p:nvSpPr>
        <p:spPr>
          <a:xfrm>
            <a:off x="409250" y="1045375"/>
            <a:ext cx="6053100" cy="3399900"/>
          </a:xfrm>
          <a:prstGeom prst="rect">
            <a:avLst/>
          </a:prstGeom>
          <a:ln>
            <a:noFill/>
          </a:ln>
        </p:spPr>
        <p:txBody>
          <a:bodyPr spcFirstLastPara="1" wrap="square" lIns="45700" tIns="91425" rIns="45700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115EFB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sng">
                <a:solidFill>
                  <a:srgbClr val="115EFB"/>
                </a:solidFill>
                <a:highlight>
                  <a:srgbClr val="FFFFFF"/>
                </a:highlight>
                <a:hlinkClick r:id="rId3"/>
              </a:rPr>
              <a:t>ML6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 is a fast growing </a:t>
            </a:r>
            <a:r>
              <a:rPr lang="en" sz="1200" b="1">
                <a:solidFill>
                  <a:schemeClr val="dk1"/>
                </a:solidFill>
                <a:highlight>
                  <a:srgbClr val="FFFFFF"/>
                </a:highlight>
              </a:rPr>
              <a:t>AI consultancy firm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 — with main offices in </a:t>
            </a:r>
            <a:r>
              <a:rPr lang="en" sz="1200" b="1">
                <a:solidFill>
                  <a:schemeClr val="dk1"/>
                </a:solidFill>
                <a:highlight>
                  <a:srgbClr val="FFFFFF"/>
                </a:highlight>
              </a:rPr>
              <a:t>Ghent, Amsterdam, Berlin 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and</a:t>
            </a:r>
            <a:r>
              <a:rPr lang="en" sz="1200" b="1">
                <a:solidFill>
                  <a:schemeClr val="dk1"/>
                </a:solidFill>
                <a:highlight>
                  <a:srgbClr val="FFFFFF"/>
                </a:highlight>
              </a:rPr>
              <a:t> London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. </a:t>
            </a:r>
            <a:b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With the rising market demand for machine learning and data processing expertise, </a:t>
            </a:r>
            <a:b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the </a:t>
            </a:r>
            <a:r>
              <a:rPr lang="en" sz="1200" b="1">
                <a:solidFill>
                  <a:schemeClr val="dk1"/>
                </a:solidFill>
                <a:highlight>
                  <a:srgbClr val="FFFFFF"/>
                </a:highlight>
              </a:rPr>
              <a:t>team grew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 rapidly </a:t>
            </a:r>
            <a:r>
              <a:rPr lang="en" sz="1200" b="1">
                <a:solidFill>
                  <a:schemeClr val="dk1"/>
                </a:solidFill>
                <a:highlight>
                  <a:srgbClr val="2EF8C7"/>
                </a:highlight>
              </a:rPr>
              <a:t>from 5 people to over 60</a:t>
            </a:r>
            <a:r>
              <a:rPr lang="en" sz="1200">
                <a:solidFill>
                  <a:schemeClr val="dk1"/>
                </a:solidFill>
                <a:highlight>
                  <a:srgbClr val="2EF8C7"/>
                </a:highlight>
              </a:rPr>
              <a:t> in only </a:t>
            </a:r>
            <a:r>
              <a:rPr lang="en" sz="1200" b="1">
                <a:solidFill>
                  <a:schemeClr val="dk1"/>
                </a:solidFill>
                <a:highlight>
                  <a:srgbClr val="2EF8C7"/>
                </a:highlight>
              </a:rPr>
              <a:t>2 years time</a:t>
            </a:r>
            <a:r>
              <a:rPr lang="en" sz="1200">
                <a:solidFill>
                  <a:schemeClr val="dk1"/>
                </a:solidFill>
                <a:highlight>
                  <a:srgbClr val="2EF8C7"/>
                </a:highlight>
              </a:rPr>
              <a:t>.</a:t>
            </a:r>
            <a:endParaRPr sz="1200">
              <a:highlight>
                <a:srgbClr val="2EF8C7"/>
              </a:highlight>
            </a:endParaRPr>
          </a:p>
        </p:txBody>
      </p:sp>
      <p:pic>
        <p:nvPicPr>
          <p:cNvPr id="720" name="Google Shape;720;p79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213" y="-2"/>
            <a:ext cx="1359775" cy="8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79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02" y="3179724"/>
            <a:ext cx="2689899" cy="1547099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p79"/>
          <p:cNvSpPr txBox="1"/>
          <p:nvPr/>
        </p:nvSpPr>
        <p:spPr>
          <a:xfrm>
            <a:off x="409250" y="4726825"/>
            <a:ext cx="3655200" cy="1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115EFB"/>
                </a:solidFill>
                <a:latin typeface="Catamaran"/>
                <a:ea typeface="Catamaran"/>
                <a:cs typeface="Catamaran"/>
                <a:sym typeface="Catamaran"/>
                <a:hlinkClick r:id="rId6"/>
              </a:rPr>
              <a:t>Checkout this blogpost on the ML6 case</a:t>
            </a:r>
            <a:endParaRPr b="1">
              <a:solidFill>
                <a:srgbClr val="115EFB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23" name="Google Shape;723;p79"/>
          <p:cNvSpPr txBox="1"/>
          <p:nvPr/>
        </p:nvSpPr>
        <p:spPr>
          <a:xfrm>
            <a:off x="2067400" y="2328900"/>
            <a:ext cx="2455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tamaran"/>
                <a:ea typeface="Catamaran"/>
                <a:cs typeface="Catamaran"/>
                <a:sym typeface="Catamaran"/>
              </a:rPr>
              <a:t>How were they able to grow so fast?</a:t>
            </a:r>
            <a:endParaRPr b="1"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724" name="Google Shape;724;p79"/>
          <p:cNvCxnSpPr/>
          <p:nvPr/>
        </p:nvCxnSpPr>
        <p:spPr>
          <a:xfrm>
            <a:off x="2078250" y="2451475"/>
            <a:ext cx="0" cy="417000"/>
          </a:xfrm>
          <a:prstGeom prst="straightConnector1">
            <a:avLst/>
          </a:prstGeom>
          <a:noFill/>
          <a:ln w="38100" cap="flat" cmpd="sng">
            <a:solidFill>
              <a:srgbClr val="2EF8C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5" name="Google Shape;725;p79"/>
          <p:cNvSpPr txBox="1">
            <a:spLocks noGrp="1"/>
          </p:cNvSpPr>
          <p:nvPr>
            <p:ph type="body" idx="1"/>
          </p:nvPr>
        </p:nvSpPr>
        <p:spPr>
          <a:xfrm>
            <a:off x="5172600" y="2328900"/>
            <a:ext cx="3538500" cy="2500500"/>
          </a:xfrm>
          <a:prstGeom prst="rect">
            <a:avLst/>
          </a:prstGeom>
          <a:ln>
            <a:noFill/>
          </a:ln>
        </p:spPr>
        <p:txBody>
          <a:bodyPr spcFirstLastPara="1" wrap="square" lIns="45700" tIns="91425" rIns="45700" bIns="91425" anchor="t" anchorCtr="0">
            <a:noAutofit/>
          </a:bodyPr>
          <a:lstStyle/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arenR"/>
            </a:pPr>
            <a:r>
              <a:rPr lang="en" sz="1200">
                <a:solidFill>
                  <a:schemeClr val="dk1"/>
                </a:solidFill>
              </a:rPr>
              <a:t>Spot </a:t>
            </a:r>
            <a:r>
              <a:rPr lang="en" sz="1200" b="1">
                <a:solidFill>
                  <a:schemeClr val="dk1"/>
                </a:solidFill>
              </a:rPr>
              <a:t>technology trends</a:t>
            </a:r>
            <a:br>
              <a:rPr lang="en" sz="1200" b="1">
                <a:solidFill>
                  <a:schemeClr val="dk1"/>
                </a:solidFill>
              </a:rPr>
            </a:br>
            <a:endParaRPr sz="1200" b="1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arenR"/>
            </a:pPr>
            <a:r>
              <a:rPr lang="en" sz="1200" b="1">
                <a:solidFill>
                  <a:schemeClr val="dk1"/>
                </a:solidFill>
              </a:rPr>
              <a:t>Continuously</a:t>
            </a:r>
            <a:r>
              <a:rPr lang="en" sz="1200">
                <a:solidFill>
                  <a:schemeClr val="dk1"/>
                </a:solidFill>
              </a:rPr>
              <a:t> </a:t>
            </a:r>
            <a:r>
              <a:rPr lang="en" sz="1200" b="1">
                <a:solidFill>
                  <a:schemeClr val="dk1"/>
                </a:solidFill>
              </a:rPr>
              <a:t>upskilling</a:t>
            </a:r>
            <a:r>
              <a:rPr lang="en" sz="1200">
                <a:solidFill>
                  <a:schemeClr val="dk1"/>
                </a:solidFill>
              </a:rPr>
              <a:t> high potential </a:t>
            </a:r>
            <a:r>
              <a:rPr lang="en" sz="1200" b="1">
                <a:solidFill>
                  <a:schemeClr val="dk1"/>
                </a:solidFill>
              </a:rPr>
              <a:t>graduates</a:t>
            </a:r>
            <a:r>
              <a:rPr lang="en" sz="1200">
                <a:solidFill>
                  <a:schemeClr val="dk1"/>
                </a:solidFill>
              </a:rPr>
              <a:t> to these</a:t>
            </a:r>
            <a:r>
              <a:rPr lang="en" sz="1200" b="1">
                <a:solidFill>
                  <a:schemeClr val="dk1"/>
                </a:solidFill>
              </a:rPr>
              <a:t> high valuable skills</a:t>
            </a:r>
            <a:endParaRPr sz="12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 growing AI consultancy firm</a:t>
            </a:r>
            <a:endParaRPr/>
          </a:p>
        </p:txBody>
      </p:sp>
      <p:sp>
        <p:nvSpPr>
          <p:cNvPr id="731" name="Google Shape;731;p80"/>
          <p:cNvSpPr txBox="1">
            <a:spLocks noGrp="1"/>
          </p:cNvSpPr>
          <p:nvPr>
            <p:ph type="body" idx="1"/>
          </p:nvPr>
        </p:nvSpPr>
        <p:spPr>
          <a:xfrm>
            <a:off x="409250" y="1045375"/>
            <a:ext cx="6053100" cy="3399900"/>
          </a:xfrm>
          <a:prstGeom prst="rect">
            <a:avLst/>
          </a:prstGeom>
          <a:ln>
            <a:noFill/>
          </a:ln>
        </p:spPr>
        <p:txBody>
          <a:bodyPr spcFirstLastPara="1" wrap="square" lIns="45700" tIns="91425" rIns="45700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115EFB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sng">
                <a:solidFill>
                  <a:srgbClr val="115EFB"/>
                </a:solidFill>
                <a:highlight>
                  <a:srgbClr val="FFFFFF"/>
                </a:highlight>
                <a:hlinkClick r:id="rId3"/>
              </a:rPr>
              <a:t>ML6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 is a fast growing </a:t>
            </a:r>
            <a:r>
              <a:rPr lang="en" sz="1200" b="1">
                <a:solidFill>
                  <a:schemeClr val="dk1"/>
                </a:solidFill>
                <a:highlight>
                  <a:srgbClr val="FFFFFF"/>
                </a:highlight>
              </a:rPr>
              <a:t>AI consultancy firm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 — with main offices in </a:t>
            </a:r>
            <a:r>
              <a:rPr lang="en" sz="1200" b="1">
                <a:solidFill>
                  <a:schemeClr val="dk1"/>
                </a:solidFill>
                <a:highlight>
                  <a:srgbClr val="FFFFFF"/>
                </a:highlight>
              </a:rPr>
              <a:t>Ghent, Amsterdam, Berlin 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and</a:t>
            </a:r>
            <a:r>
              <a:rPr lang="en" sz="1200" b="1">
                <a:solidFill>
                  <a:schemeClr val="dk1"/>
                </a:solidFill>
                <a:highlight>
                  <a:srgbClr val="FFFFFF"/>
                </a:highlight>
              </a:rPr>
              <a:t> London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. </a:t>
            </a:r>
            <a:b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With the rising market demand for machine learning and data processing expertise, </a:t>
            </a:r>
            <a:b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the </a:t>
            </a:r>
            <a:r>
              <a:rPr lang="en" sz="1200" b="1">
                <a:solidFill>
                  <a:schemeClr val="dk1"/>
                </a:solidFill>
                <a:highlight>
                  <a:srgbClr val="FFFFFF"/>
                </a:highlight>
              </a:rPr>
              <a:t>team grew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 rapidly </a:t>
            </a:r>
            <a:r>
              <a:rPr lang="en" sz="1200" b="1">
                <a:solidFill>
                  <a:schemeClr val="dk1"/>
                </a:solidFill>
                <a:highlight>
                  <a:srgbClr val="2EF8C7"/>
                </a:highlight>
              </a:rPr>
              <a:t>from 5 people to over 60</a:t>
            </a:r>
            <a:r>
              <a:rPr lang="en" sz="1200">
                <a:solidFill>
                  <a:schemeClr val="dk1"/>
                </a:solidFill>
                <a:highlight>
                  <a:srgbClr val="2EF8C7"/>
                </a:highlight>
              </a:rPr>
              <a:t> in only </a:t>
            </a:r>
            <a:r>
              <a:rPr lang="en" sz="1200" b="1">
                <a:solidFill>
                  <a:schemeClr val="dk1"/>
                </a:solidFill>
                <a:highlight>
                  <a:srgbClr val="2EF8C7"/>
                </a:highlight>
              </a:rPr>
              <a:t>2 years time</a:t>
            </a:r>
            <a:r>
              <a:rPr lang="en" sz="1200">
                <a:solidFill>
                  <a:schemeClr val="dk1"/>
                </a:solidFill>
                <a:highlight>
                  <a:srgbClr val="2EF8C7"/>
                </a:highlight>
              </a:rPr>
              <a:t>.</a:t>
            </a:r>
            <a:endParaRPr sz="1200">
              <a:highlight>
                <a:srgbClr val="2EF8C7"/>
              </a:highlight>
            </a:endParaRPr>
          </a:p>
        </p:txBody>
      </p:sp>
      <p:pic>
        <p:nvPicPr>
          <p:cNvPr id="732" name="Google Shape;732;p8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213" y="-2"/>
            <a:ext cx="1359775" cy="8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80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02" y="3179724"/>
            <a:ext cx="2689899" cy="1547099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80"/>
          <p:cNvSpPr txBox="1"/>
          <p:nvPr/>
        </p:nvSpPr>
        <p:spPr>
          <a:xfrm>
            <a:off x="409250" y="4726825"/>
            <a:ext cx="3655200" cy="1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115EFB"/>
                </a:solidFill>
                <a:latin typeface="Catamaran"/>
                <a:ea typeface="Catamaran"/>
                <a:cs typeface="Catamaran"/>
                <a:sym typeface="Catamaran"/>
                <a:hlinkClick r:id="rId6"/>
              </a:rPr>
              <a:t>Checkout this blogpost on the ML6 case</a:t>
            </a:r>
            <a:endParaRPr b="1">
              <a:solidFill>
                <a:srgbClr val="115EFB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35" name="Google Shape;735;p80"/>
          <p:cNvSpPr txBox="1"/>
          <p:nvPr/>
        </p:nvSpPr>
        <p:spPr>
          <a:xfrm>
            <a:off x="2067400" y="2328900"/>
            <a:ext cx="2455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tamaran"/>
                <a:ea typeface="Catamaran"/>
                <a:cs typeface="Catamaran"/>
                <a:sym typeface="Catamaran"/>
              </a:rPr>
              <a:t>How were they able to grow so fast?</a:t>
            </a:r>
            <a:endParaRPr b="1"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736" name="Google Shape;736;p80"/>
          <p:cNvCxnSpPr/>
          <p:nvPr/>
        </p:nvCxnSpPr>
        <p:spPr>
          <a:xfrm>
            <a:off x="2078250" y="2451475"/>
            <a:ext cx="0" cy="417000"/>
          </a:xfrm>
          <a:prstGeom prst="straightConnector1">
            <a:avLst/>
          </a:prstGeom>
          <a:noFill/>
          <a:ln w="38100" cap="flat" cmpd="sng">
            <a:solidFill>
              <a:srgbClr val="2EF8C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37" name="Google Shape;737;p80"/>
          <p:cNvSpPr txBox="1">
            <a:spLocks noGrp="1"/>
          </p:cNvSpPr>
          <p:nvPr>
            <p:ph type="body" idx="1"/>
          </p:nvPr>
        </p:nvSpPr>
        <p:spPr>
          <a:xfrm>
            <a:off x="5172600" y="2328900"/>
            <a:ext cx="3538500" cy="2500500"/>
          </a:xfrm>
          <a:prstGeom prst="rect">
            <a:avLst/>
          </a:prstGeom>
          <a:ln>
            <a:noFill/>
          </a:ln>
        </p:spPr>
        <p:txBody>
          <a:bodyPr spcFirstLastPara="1" wrap="square" lIns="45700" tIns="91425" rIns="45700" bIns="91425" anchor="t" anchorCtr="0">
            <a:noAutofit/>
          </a:bodyPr>
          <a:lstStyle/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arenR"/>
            </a:pPr>
            <a:r>
              <a:rPr lang="en" sz="1200">
                <a:solidFill>
                  <a:schemeClr val="dk1"/>
                </a:solidFill>
              </a:rPr>
              <a:t>Spot </a:t>
            </a:r>
            <a:r>
              <a:rPr lang="en" sz="1200" b="1">
                <a:solidFill>
                  <a:schemeClr val="dk1"/>
                </a:solidFill>
              </a:rPr>
              <a:t>technology trends</a:t>
            </a:r>
            <a:br>
              <a:rPr lang="en" sz="1200" b="1">
                <a:solidFill>
                  <a:schemeClr val="dk1"/>
                </a:solidFill>
              </a:rPr>
            </a:br>
            <a:endParaRPr sz="1200" b="1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arenR"/>
            </a:pPr>
            <a:r>
              <a:rPr lang="en" sz="1200" b="1">
                <a:solidFill>
                  <a:schemeClr val="dk1"/>
                </a:solidFill>
              </a:rPr>
              <a:t>Continuously</a:t>
            </a:r>
            <a:r>
              <a:rPr lang="en" sz="1200">
                <a:solidFill>
                  <a:schemeClr val="dk1"/>
                </a:solidFill>
              </a:rPr>
              <a:t> </a:t>
            </a:r>
            <a:r>
              <a:rPr lang="en" sz="1200" b="1">
                <a:solidFill>
                  <a:schemeClr val="dk1"/>
                </a:solidFill>
              </a:rPr>
              <a:t>upskilling</a:t>
            </a:r>
            <a:r>
              <a:rPr lang="en" sz="1200">
                <a:solidFill>
                  <a:schemeClr val="dk1"/>
                </a:solidFill>
              </a:rPr>
              <a:t> high potential </a:t>
            </a:r>
            <a:r>
              <a:rPr lang="en" sz="1200" b="1">
                <a:solidFill>
                  <a:schemeClr val="dk1"/>
                </a:solidFill>
              </a:rPr>
              <a:t>graduates</a:t>
            </a:r>
            <a:r>
              <a:rPr lang="en" sz="1200">
                <a:solidFill>
                  <a:schemeClr val="dk1"/>
                </a:solidFill>
              </a:rPr>
              <a:t> to these</a:t>
            </a:r>
            <a:r>
              <a:rPr lang="en" sz="1200" b="1">
                <a:solidFill>
                  <a:schemeClr val="dk1"/>
                </a:solidFill>
              </a:rPr>
              <a:t> high valuable skills</a:t>
            </a:r>
            <a:br>
              <a:rPr lang="en" sz="1200" b="1">
                <a:solidFill>
                  <a:schemeClr val="dk1"/>
                </a:solidFill>
              </a:rPr>
            </a:br>
            <a:br>
              <a:rPr lang="en" sz="1200" b="1">
                <a:solidFill>
                  <a:schemeClr val="dk1"/>
                </a:solidFill>
              </a:rPr>
            </a:br>
            <a:endParaRPr sz="1200" b="1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15EFB"/>
                </a:solidFill>
              </a:rPr>
              <a:t>→</a:t>
            </a:r>
            <a:r>
              <a:rPr lang="en" sz="1200" b="1"/>
              <a:t> </a:t>
            </a:r>
            <a:r>
              <a:rPr lang="en" sz="1200"/>
              <a:t>great </a:t>
            </a:r>
            <a:r>
              <a:rPr lang="en" sz="1200" b="1"/>
              <a:t>employer brand</a:t>
            </a:r>
            <a:r>
              <a:rPr lang="en" sz="1200"/>
              <a:t> (continuous instream of great talent)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15EFB"/>
                </a:solidFill>
              </a:rPr>
              <a:t>→</a:t>
            </a:r>
            <a:r>
              <a:rPr lang="en" sz="1200" b="1"/>
              <a:t> </a:t>
            </a:r>
            <a:r>
              <a:rPr lang="en" sz="1200"/>
              <a:t>high </a:t>
            </a:r>
            <a:r>
              <a:rPr lang="en" sz="1200" b="1"/>
              <a:t>workforce market value</a:t>
            </a:r>
            <a:endParaRPr sz="1200" b="1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 b="1">
                <a:solidFill>
                  <a:srgbClr val="115EFB"/>
                </a:solidFill>
              </a:rPr>
              <a:t>→</a:t>
            </a:r>
            <a:r>
              <a:rPr lang="en" sz="1200" b="1"/>
              <a:t> digital innovator</a:t>
            </a:r>
            <a:r>
              <a:rPr lang="en" sz="1200"/>
              <a:t> brand</a:t>
            </a:r>
            <a:endParaRPr sz="12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Google Shape;742;p8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213" y="-2"/>
            <a:ext cx="1359775" cy="8430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43" name="Google Shape;743;p81"/>
          <p:cNvGraphicFramePr/>
          <p:nvPr/>
        </p:nvGraphicFramePr>
        <p:xfrm>
          <a:off x="455863" y="1241975"/>
          <a:ext cx="7165475" cy="1097220"/>
        </p:xfrm>
        <a:graphic>
          <a:graphicData uri="http://schemas.openxmlformats.org/drawingml/2006/table">
            <a:tbl>
              <a:tblPr>
                <a:noFill/>
                <a:tableStyleId>{53A00BA2-206F-4795-9D94-B3D81650F856}</a:tableStyleId>
              </a:tblPr>
              <a:tblGrid>
                <a:gridCol w="173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Old skill focus</a:t>
                      </a:r>
                      <a:endParaRPr sz="1200" b="1"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Technological advancement</a:t>
                      </a:r>
                      <a:endParaRPr sz="1200" b="1"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New skill focus</a:t>
                      </a:r>
                      <a:endParaRPr sz="1200" b="1"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Result</a:t>
                      </a:r>
                      <a:endParaRPr sz="1200" b="1"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>
                        <a:alpha val="2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Data visualization (Tableau)</a:t>
                      </a:r>
                      <a:endParaRPr sz="1200"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Rising potential and demand for ML</a:t>
                      </a:r>
                      <a:endParaRPr sz="1200"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Deep learning, TensorFlow, GCP</a:t>
                      </a:r>
                      <a:endParaRPr sz="1200"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Became one of google’s first ML partners</a:t>
                      </a:r>
                      <a:endParaRPr sz="1200"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>
                        <a:alpha val="2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44" name="Google Shape;744;p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they ride the waves of innovation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" name="Google Shape;749;p8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213" y="-2"/>
            <a:ext cx="1359775" cy="8430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50" name="Google Shape;750;p82"/>
          <p:cNvGraphicFramePr/>
          <p:nvPr/>
        </p:nvGraphicFramePr>
        <p:xfrm>
          <a:off x="455863" y="1241975"/>
          <a:ext cx="7165475" cy="1645830"/>
        </p:xfrm>
        <a:graphic>
          <a:graphicData uri="http://schemas.openxmlformats.org/drawingml/2006/table">
            <a:tbl>
              <a:tblPr>
                <a:noFill/>
                <a:tableStyleId>{53A00BA2-206F-4795-9D94-B3D81650F856}</a:tableStyleId>
              </a:tblPr>
              <a:tblGrid>
                <a:gridCol w="173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Old skill focus</a:t>
                      </a:r>
                      <a:endParaRPr sz="1200" b="1"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Technological advancement</a:t>
                      </a:r>
                      <a:endParaRPr sz="1200" b="1"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New skill focus</a:t>
                      </a:r>
                      <a:endParaRPr sz="1200" b="1"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Result</a:t>
                      </a:r>
                      <a:endParaRPr sz="1200" b="1"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>
                        <a:alpha val="2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Data visualization (Tableau)</a:t>
                      </a:r>
                      <a:endParaRPr sz="1200"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Rising potential and demand for ML</a:t>
                      </a:r>
                      <a:endParaRPr sz="1200"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Deep learning, TensorFlow, GCP</a:t>
                      </a:r>
                      <a:endParaRPr sz="1200"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Became one of google’s first ML partners</a:t>
                      </a:r>
                      <a:endParaRPr sz="1200"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>
                        <a:alpha val="2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Chatbot technology</a:t>
                      </a:r>
                      <a:endParaRPr sz="1200"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Google Dialog Flow</a:t>
                      </a:r>
                      <a:endParaRPr sz="1200"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Natural language processing</a:t>
                      </a:r>
                      <a:endParaRPr sz="1200"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Huge project for leading recruiter</a:t>
                      </a:r>
                      <a:endParaRPr sz="1200"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>
                        <a:alpha val="2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51" name="Google Shape;751;p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they ride the waves of innovation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6" name="Google Shape;756;p8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213" y="-2"/>
            <a:ext cx="1359775" cy="8430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57" name="Google Shape;757;p83"/>
          <p:cNvGraphicFramePr/>
          <p:nvPr/>
        </p:nvGraphicFramePr>
        <p:xfrm>
          <a:off x="455863" y="1241975"/>
          <a:ext cx="7165475" cy="2575440"/>
        </p:xfrm>
        <a:graphic>
          <a:graphicData uri="http://schemas.openxmlformats.org/drawingml/2006/table">
            <a:tbl>
              <a:tblPr>
                <a:noFill/>
                <a:tableStyleId>{53A00BA2-206F-4795-9D94-B3D81650F856}</a:tableStyleId>
              </a:tblPr>
              <a:tblGrid>
                <a:gridCol w="173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Old skill focus</a:t>
                      </a:r>
                      <a:endParaRPr sz="1200" b="1"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Technological advancement</a:t>
                      </a:r>
                      <a:endParaRPr sz="1200" b="1"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New skill focus</a:t>
                      </a:r>
                      <a:endParaRPr sz="1200" b="1"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Result</a:t>
                      </a:r>
                      <a:endParaRPr sz="1200" b="1"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>
                        <a:alpha val="2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Data visualization (Tableau)</a:t>
                      </a:r>
                      <a:endParaRPr sz="1200"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Rising potential and demand for ML</a:t>
                      </a:r>
                      <a:endParaRPr sz="1200"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Deep learning, TensorFlow, GCP</a:t>
                      </a:r>
                      <a:endParaRPr sz="1200"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Became one of google’s first ML partners</a:t>
                      </a:r>
                      <a:endParaRPr sz="1200"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>
                        <a:alpha val="2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Chatbot technology</a:t>
                      </a:r>
                      <a:endParaRPr sz="1200"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Google Dialog Flow</a:t>
                      </a:r>
                      <a:endParaRPr sz="1200"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Natural language processing</a:t>
                      </a:r>
                      <a:endParaRPr sz="1200"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Huge project for leading recruiter</a:t>
                      </a:r>
                      <a:endParaRPr sz="1200"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>
                        <a:alpha val="2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Image classification</a:t>
                      </a:r>
                      <a:endParaRPr sz="1200"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Google Vision API</a:t>
                      </a:r>
                      <a:endParaRPr sz="1200"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Transfer learning, Object tracking</a:t>
                      </a:r>
                      <a:endParaRPr sz="1200"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German sports broadcasting customer</a:t>
                      </a:r>
                      <a:endParaRPr sz="1200"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>
                        <a:alpha val="2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AI model optimization</a:t>
                      </a:r>
                      <a:endParaRPr sz="1200"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Auto ML</a:t>
                      </a:r>
                      <a:endParaRPr sz="1200"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… </a:t>
                      </a:r>
                      <a:endParaRPr sz="1200"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...</a:t>
                      </a:r>
                      <a:endParaRPr sz="1200"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>
                        <a:alpha val="2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58" name="Google Shape;758;p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they ride the waves of innovation</a:t>
            </a:r>
            <a:endParaRPr/>
          </a:p>
        </p:txBody>
      </p:sp>
      <p:sp>
        <p:nvSpPr>
          <p:cNvPr id="759" name="Google Shape;759;p83"/>
          <p:cNvSpPr txBox="1"/>
          <p:nvPr/>
        </p:nvSpPr>
        <p:spPr>
          <a:xfrm>
            <a:off x="1168375" y="3917350"/>
            <a:ext cx="5227800" cy="1172100"/>
          </a:xfrm>
          <a:prstGeom prst="rect">
            <a:avLst/>
          </a:prstGeom>
          <a:solidFill>
            <a:srgbClr val="FFFFFF">
              <a:alpha val="933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b="1">
                <a:latin typeface="Catamaran"/>
                <a:ea typeface="Catamaran"/>
                <a:cs typeface="Catamaran"/>
                <a:sym typeface="Catamaran"/>
              </a:rPr>
              <a:t>Matthias Feys</a:t>
            </a:r>
            <a:r>
              <a:rPr lang="en" sz="1200">
                <a:latin typeface="Catamaran"/>
                <a:ea typeface="Catamaran"/>
                <a:cs typeface="Catamaran"/>
                <a:sym typeface="Catamaran"/>
              </a:rPr>
              <a:t> - CTO @ML6</a:t>
            </a:r>
            <a:br>
              <a:rPr lang="en" sz="1200">
                <a:latin typeface="Catamaran"/>
                <a:ea typeface="Catamaran"/>
                <a:cs typeface="Catamaran"/>
                <a:sym typeface="Catamaran"/>
              </a:rPr>
            </a:br>
            <a:r>
              <a:rPr lang="en" sz="1200">
                <a:latin typeface="Catamaran"/>
                <a:ea typeface="Catamaran"/>
                <a:cs typeface="Catamaran"/>
                <a:sym typeface="Catamaran"/>
              </a:rPr>
              <a:t>“After reaching the mark of 30 consultants, I was continuously thinking about </a:t>
            </a:r>
            <a:r>
              <a:rPr lang="en" sz="1200" b="1" u="sng">
                <a:latin typeface="Catamaran"/>
                <a:ea typeface="Catamaran"/>
                <a:cs typeface="Catamaran"/>
                <a:sym typeface="Catamaran"/>
              </a:rPr>
              <a:t>how to scale this process</a:t>
            </a:r>
            <a:r>
              <a:rPr lang="en" sz="1200">
                <a:latin typeface="Catamaran"/>
                <a:ea typeface="Catamaran"/>
                <a:cs typeface="Catamaran"/>
                <a:sym typeface="Catamaran"/>
              </a:rPr>
              <a:t> in order to keep our edge.”</a:t>
            </a:r>
            <a:endParaRPr sz="1200"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760" name="Google Shape;760;p83"/>
          <p:cNvCxnSpPr/>
          <p:nvPr/>
        </p:nvCxnSpPr>
        <p:spPr>
          <a:xfrm>
            <a:off x="1114800" y="4058050"/>
            <a:ext cx="0" cy="659400"/>
          </a:xfrm>
          <a:prstGeom prst="straightConnector1">
            <a:avLst/>
          </a:prstGeom>
          <a:noFill/>
          <a:ln w="38100" cap="flat" cmpd="sng">
            <a:solidFill>
              <a:srgbClr val="2EF8C7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61" name="Google Shape;761;p83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540" y="3967340"/>
            <a:ext cx="610800" cy="6108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62" name="Google Shape;762;p83"/>
          <p:cNvSpPr/>
          <p:nvPr/>
        </p:nvSpPr>
        <p:spPr>
          <a:xfrm rot="10800000">
            <a:off x="311700" y="3947500"/>
            <a:ext cx="650700" cy="650700"/>
          </a:xfrm>
          <a:prstGeom prst="arc">
            <a:avLst>
              <a:gd name="adj1" fmla="val 16200000"/>
              <a:gd name="adj2" fmla="val 0"/>
            </a:avLst>
          </a:prstGeom>
          <a:noFill/>
          <a:ln w="38100" cap="flat" cmpd="sng">
            <a:solidFill>
              <a:srgbClr val="115EF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83"/>
          <p:cNvSpPr txBox="1"/>
          <p:nvPr/>
        </p:nvSpPr>
        <p:spPr>
          <a:xfrm>
            <a:off x="6988825" y="3621825"/>
            <a:ext cx="1737900" cy="821700"/>
          </a:xfrm>
          <a:prstGeom prst="rect">
            <a:avLst/>
          </a:prstGeom>
          <a:solidFill>
            <a:srgbClr val="115EFB"/>
          </a:solidFill>
          <a:ln>
            <a:noFill/>
          </a:ln>
          <a:effectLst>
            <a:outerShdw dist="38100" dir="2340000" algn="bl" rotWithShape="0">
              <a:srgbClr val="2EF8C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This is the core of your business</a:t>
            </a:r>
            <a:endParaRPr b="1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733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 for cost effective upskilling at scale</a:t>
            </a:r>
            <a:endParaRPr/>
          </a:p>
        </p:txBody>
      </p:sp>
      <p:sp>
        <p:nvSpPr>
          <p:cNvPr id="769" name="Google Shape;769;p84"/>
          <p:cNvSpPr txBox="1">
            <a:spLocks noGrp="1"/>
          </p:cNvSpPr>
          <p:nvPr>
            <p:ph type="body" idx="1"/>
          </p:nvPr>
        </p:nvSpPr>
        <p:spPr>
          <a:xfrm>
            <a:off x="311700" y="1224275"/>
            <a:ext cx="4185000" cy="2256900"/>
          </a:xfrm>
          <a:prstGeom prst="rect">
            <a:avLst/>
          </a:prstGeom>
          <a:ln>
            <a:noFill/>
          </a:ln>
        </p:spPr>
        <p:txBody>
          <a:bodyPr spcFirstLastPara="1" wrap="square" lIns="45700" tIns="91425" rIns="457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15EFB"/>
                </a:solidFill>
              </a:rPr>
              <a:t>Solution:</a:t>
            </a:r>
            <a:endParaRPr sz="1200" b="1">
              <a:solidFill>
                <a:srgbClr val="115EFB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EFB"/>
              </a:buClr>
              <a:buSzPts val="1200"/>
              <a:buChar char="‣"/>
            </a:pPr>
            <a:r>
              <a:rPr lang="en" sz="1200" b="1">
                <a:solidFill>
                  <a:schemeClr val="dk1"/>
                </a:solidFill>
              </a:rPr>
              <a:t>Effective sharing</a:t>
            </a:r>
            <a:r>
              <a:rPr lang="en" sz="1200">
                <a:solidFill>
                  <a:schemeClr val="dk1"/>
                </a:solidFill>
              </a:rPr>
              <a:t> via browser extension in the flow of work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15EFB"/>
              </a:buClr>
              <a:buSzPts val="1200"/>
              <a:buChar char="‣"/>
            </a:pPr>
            <a:r>
              <a:rPr lang="en" sz="1200" b="1">
                <a:solidFill>
                  <a:schemeClr val="dk1"/>
                </a:solidFill>
              </a:rPr>
              <a:t>Effective learning</a:t>
            </a:r>
            <a:r>
              <a:rPr lang="en" sz="1200">
                <a:solidFill>
                  <a:schemeClr val="dk1"/>
                </a:solidFill>
              </a:rPr>
              <a:t>, personalized content in the flow of work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115EFB"/>
              </a:buClr>
              <a:buSzPts val="1200"/>
              <a:buChar char="‣"/>
            </a:pPr>
            <a:r>
              <a:rPr lang="en" sz="1200" b="1">
                <a:solidFill>
                  <a:schemeClr val="dk1"/>
                </a:solidFill>
              </a:rPr>
              <a:t>Automatic skills mapping,</a:t>
            </a:r>
            <a:r>
              <a:rPr lang="en" sz="1200">
                <a:solidFill>
                  <a:schemeClr val="dk1"/>
                </a:solidFill>
              </a:rPr>
              <a:t> realtime skills data showing progress</a:t>
            </a:r>
            <a:endParaRPr sz="1200" b="1">
              <a:solidFill>
                <a:schemeClr val="dk1"/>
              </a:solidFill>
            </a:endParaRPr>
          </a:p>
        </p:txBody>
      </p:sp>
      <p:sp>
        <p:nvSpPr>
          <p:cNvPr id="770" name="Google Shape;770;p84"/>
          <p:cNvSpPr txBox="1"/>
          <p:nvPr/>
        </p:nvSpPr>
        <p:spPr>
          <a:xfrm>
            <a:off x="4572000" y="1224275"/>
            <a:ext cx="41850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atamaran"/>
                <a:ea typeface="Catamaran"/>
                <a:cs typeface="Catamaran"/>
                <a:sym typeface="Catamaran"/>
              </a:rPr>
              <a:t>Key Results - after 1 month</a:t>
            </a:r>
            <a:endParaRPr sz="1800" b="1"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771" name="Google Shape;771;p8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652200"/>
            <a:ext cx="4311717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Google Shape;772;p84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213" y="-2"/>
            <a:ext cx="1359775" cy="8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84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700" y="2327400"/>
            <a:ext cx="4387023" cy="772610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p84"/>
          <p:cNvSpPr txBox="1"/>
          <p:nvPr/>
        </p:nvSpPr>
        <p:spPr>
          <a:xfrm>
            <a:off x="1168375" y="3917350"/>
            <a:ext cx="5227800" cy="1172100"/>
          </a:xfrm>
          <a:prstGeom prst="rect">
            <a:avLst/>
          </a:prstGeom>
          <a:solidFill>
            <a:srgbClr val="FFFFFF">
              <a:alpha val="933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Matthias Feys</a:t>
            </a:r>
            <a:r>
              <a:rPr lang="en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- CTO @ML6</a:t>
            </a:r>
            <a:br>
              <a:rPr lang="en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</a:br>
            <a:r>
              <a:rPr lang="en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“I can see from the data insights who is working on which skills in real-time! We’re starting to notice how our time to develop new skills is drastically reducing.”</a:t>
            </a:r>
            <a:endParaRPr sz="1200" b="1"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775" name="Google Shape;775;p84"/>
          <p:cNvCxnSpPr/>
          <p:nvPr/>
        </p:nvCxnSpPr>
        <p:spPr>
          <a:xfrm>
            <a:off x="1114800" y="4058050"/>
            <a:ext cx="0" cy="659400"/>
          </a:xfrm>
          <a:prstGeom prst="straightConnector1">
            <a:avLst/>
          </a:prstGeom>
          <a:noFill/>
          <a:ln w="38100" cap="flat" cmpd="sng">
            <a:solidFill>
              <a:srgbClr val="2EF8C7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76" name="Google Shape;776;p84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540" y="3967340"/>
            <a:ext cx="610800" cy="6108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77" name="Google Shape;777;p84"/>
          <p:cNvSpPr/>
          <p:nvPr/>
        </p:nvSpPr>
        <p:spPr>
          <a:xfrm rot="10800000">
            <a:off x="311700" y="3947500"/>
            <a:ext cx="650700" cy="650700"/>
          </a:xfrm>
          <a:prstGeom prst="arc">
            <a:avLst>
              <a:gd name="adj1" fmla="val 16200000"/>
              <a:gd name="adj2" fmla="val 0"/>
            </a:avLst>
          </a:prstGeom>
          <a:noFill/>
          <a:ln w="38100" cap="flat" cmpd="sng">
            <a:solidFill>
              <a:srgbClr val="115EF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 pace of technological change is becoming exponential</a:t>
            </a:r>
            <a:endParaRPr sz="2400"/>
          </a:p>
        </p:txBody>
      </p:sp>
      <p:sp>
        <p:nvSpPr>
          <p:cNvPr id="169" name="Google Shape;169;p31"/>
          <p:cNvSpPr txBox="1"/>
          <p:nvPr/>
        </p:nvSpPr>
        <p:spPr>
          <a:xfrm>
            <a:off x="311700" y="3515200"/>
            <a:ext cx="3537300" cy="13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Catamaran"/>
                <a:ea typeface="Catamaran"/>
                <a:cs typeface="Catamaran"/>
                <a:sym typeface="Catamaran"/>
              </a:rPr>
              <a:t>We’re beginning to see the first signs of this happening…</a:t>
            </a:r>
            <a:endParaRPr sz="2400" b="1"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170" name="Google Shape;170;p3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40"/>
          <a:stretch/>
        </p:blipFill>
        <p:spPr>
          <a:xfrm>
            <a:off x="4950300" y="1306375"/>
            <a:ext cx="3687250" cy="348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85"/>
          <p:cNvSpPr txBox="1"/>
          <p:nvPr/>
        </p:nvSpPr>
        <p:spPr>
          <a:xfrm>
            <a:off x="581050" y="526350"/>
            <a:ext cx="30903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115EFB"/>
                </a:solidFill>
                <a:latin typeface="Catamaran"/>
                <a:ea typeface="Catamaran"/>
                <a:cs typeface="Catamaran"/>
                <a:sym typeface="Catamaran"/>
              </a:rPr>
              <a:t>Key takeaway</a:t>
            </a:r>
            <a:endParaRPr sz="2400" b="1">
              <a:solidFill>
                <a:srgbClr val="115EFB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83" name="Google Shape;783;p85"/>
          <p:cNvSpPr txBox="1"/>
          <p:nvPr/>
        </p:nvSpPr>
        <p:spPr>
          <a:xfrm>
            <a:off x="3671350" y="874275"/>
            <a:ext cx="5092800" cy="41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The impact of AI is not dependent on the type of algorithm nor the technology stack.</a:t>
            </a:r>
            <a:endParaRPr sz="2400" b="1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784" name="Google Shape;784;p8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4250" y="4764375"/>
            <a:ext cx="296700" cy="29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86"/>
          <p:cNvSpPr txBox="1"/>
          <p:nvPr/>
        </p:nvSpPr>
        <p:spPr>
          <a:xfrm>
            <a:off x="581050" y="526350"/>
            <a:ext cx="30903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115EFB"/>
                </a:solidFill>
                <a:latin typeface="Catamaran"/>
                <a:ea typeface="Catamaran"/>
                <a:cs typeface="Catamaran"/>
                <a:sym typeface="Catamaran"/>
              </a:rPr>
              <a:t>Key takeaway</a:t>
            </a:r>
            <a:endParaRPr sz="2400" b="1">
              <a:solidFill>
                <a:srgbClr val="115EFB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90" name="Google Shape;790;p86"/>
          <p:cNvSpPr txBox="1"/>
          <p:nvPr/>
        </p:nvSpPr>
        <p:spPr>
          <a:xfrm>
            <a:off x="3671350" y="874275"/>
            <a:ext cx="5092800" cy="41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The impact of AI is not dependent on the type of algorithm nor the technology stack.</a:t>
            </a:r>
            <a:endParaRPr sz="2400" b="1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You have to fully understand the business problem you are trying to solve, and see where AI technology can be leveraged.</a:t>
            </a:r>
            <a:endParaRPr sz="2400" b="1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791" name="Google Shape;791;p8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4250" y="4764375"/>
            <a:ext cx="296700" cy="29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87"/>
          <p:cNvSpPr/>
          <p:nvPr/>
        </p:nvSpPr>
        <p:spPr>
          <a:xfrm>
            <a:off x="-1827125" y="0"/>
            <a:ext cx="6731400" cy="5143500"/>
          </a:xfrm>
          <a:prstGeom prst="parallelogram">
            <a:avLst>
              <a:gd name="adj" fmla="val 25000"/>
            </a:avLst>
          </a:prstGeom>
          <a:solidFill>
            <a:srgbClr val="115E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87"/>
          <p:cNvSpPr txBox="1"/>
          <p:nvPr/>
        </p:nvSpPr>
        <p:spPr>
          <a:xfrm>
            <a:off x="271175" y="526350"/>
            <a:ext cx="36591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Thank you</a:t>
            </a:r>
            <a:endParaRPr sz="18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Get in touch</a:t>
            </a:r>
            <a:endParaRPr sz="4800" b="1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98" name="Google Shape;798;p87"/>
          <p:cNvSpPr/>
          <p:nvPr/>
        </p:nvSpPr>
        <p:spPr>
          <a:xfrm>
            <a:off x="5836664" y="4598573"/>
            <a:ext cx="2049000" cy="309000"/>
          </a:xfrm>
          <a:prstGeom prst="roundRect">
            <a:avLst>
              <a:gd name="adj" fmla="val 16667"/>
            </a:avLst>
          </a:prstGeom>
          <a:solidFill>
            <a:srgbClr val="2EF8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99" name="Google Shape;799;p87"/>
          <p:cNvSpPr/>
          <p:nvPr/>
        </p:nvSpPr>
        <p:spPr>
          <a:xfrm>
            <a:off x="5804300" y="4566400"/>
            <a:ext cx="2049000" cy="309000"/>
          </a:xfrm>
          <a:prstGeom prst="roundRect">
            <a:avLst>
              <a:gd name="adj" fmla="val 16667"/>
            </a:avLst>
          </a:prstGeom>
          <a:solidFill>
            <a:srgbClr val="115E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Get started</a:t>
            </a:r>
            <a:endParaRPr sz="1200" b="1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800" name="Google Shape;800;p87"/>
          <p:cNvSpPr txBox="1"/>
          <p:nvPr/>
        </p:nvSpPr>
        <p:spPr>
          <a:xfrm>
            <a:off x="5423888" y="4181377"/>
            <a:ext cx="2809800" cy="2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115EFB"/>
                </a:solidFill>
                <a:latin typeface="Catamaran"/>
                <a:ea typeface="Catamaran"/>
                <a:cs typeface="Catamaran"/>
                <a:sym typeface="Catamaran"/>
              </a:rPr>
              <a:t>www.uman.ai </a:t>
            </a:r>
            <a:endParaRPr sz="1100" b="1">
              <a:solidFill>
                <a:srgbClr val="115EFB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801" name="Google Shape;801;p8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5775" y="835725"/>
            <a:ext cx="1577000" cy="834425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87"/>
          <p:cNvSpPr txBox="1"/>
          <p:nvPr/>
        </p:nvSpPr>
        <p:spPr>
          <a:xfrm>
            <a:off x="5493925" y="1471650"/>
            <a:ext cx="2734500" cy="6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tamaran"/>
                <a:ea typeface="Catamaran"/>
                <a:cs typeface="Catamaran"/>
                <a:sym typeface="Catamaran"/>
              </a:rPr>
              <a:t>Develop skills that matter, on auto-pilot</a:t>
            </a:r>
            <a:endParaRPr b="1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803" name="Google Shape;803;p87"/>
          <p:cNvSpPr txBox="1"/>
          <p:nvPr/>
        </p:nvSpPr>
        <p:spPr>
          <a:xfrm>
            <a:off x="5878375" y="3244856"/>
            <a:ext cx="1904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Catamaran"/>
                <a:ea typeface="Catamaran"/>
                <a:cs typeface="Catamaran"/>
                <a:sym typeface="Catamaran"/>
              </a:rPr>
              <a:t>Charles Boutens</a:t>
            </a:r>
            <a:endParaRPr sz="1200" b="1"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Founder &amp; Technical lead</a:t>
            </a:r>
            <a:endParaRPr sz="1200">
              <a:solidFill>
                <a:srgbClr val="666666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804" name="Google Shape;804;p87"/>
          <p:cNvSpPr txBox="1"/>
          <p:nvPr/>
        </p:nvSpPr>
        <p:spPr>
          <a:xfrm>
            <a:off x="6178083" y="3724838"/>
            <a:ext cx="13047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15EFB"/>
                </a:solidFill>
                <a:latin typeface="Catamaran"/>
                <a:ea typeface="Catamaran"/>
                <a:cs typeface="Catamaran"/>
                <a:sym typeface="Catamaran"/>
              </a:rPr>
              <a:t>charles@uman.ai</a:t>
            </a:r>
            <a:endParaRPr sz="1200">
              <a:solidFill>
                <a:srgbClr val="115EFB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grpSp>
        <p:nvGrpSpPr>
          <p:cNvPr id="805" name="Google Shape;805;p87"/>
          <p:cNvGrpSpPr/>
          <p:nvPr/>
        </p:nvGrpSpPr>
        <p:grpSpPr>
          <a:xfrm>
            <a:off x="6479741" y="2614632"/>
            <a:ext cx="636606" cy="640747"/>
            <a:chOff x="2162654" y="1213402"/>
            <a:chExt cx="788171" cy="793200"/>
          </a:xfrm>
        </p:grpSpPr>
        <p:pic>
          <p:nvPicPr>
            <p:cNvPr id="806" name="Google Shape;806;p87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62725" y="1213402"/>
              <a:ext cx="788100" cy="7932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00025" dist="19050" dir="5400000" algn="bl" rotWithShape="0">
                <a:srgbClr val="115EFB">
                  <a:alpha val="47000"/>
                </a:srgbClr>
              </a:outerShdw>
            </a:effectLst>
          </p:spPr>
        </p:pic>
        <p:sp>
          <p:nvSpPr>
            <p:cNvPr id="807" name="Google Shape;807;p87"/>
            <p:cNvSpPr/>
            <p:nvPr/>
          </p:nvSpPr>
          <p:spPr>
            <a:xfrm rot="10800000">
              <a:off x="2162654" y="1215916"/>
              <a:ext cx="788100" cy="7881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00025" dist="19050" dir="5400000" algn="bl" rotWithShape="0">
                <a:srgbClr val="115EFB">
                  <a:alpha val="4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83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47% of tasks can already be automated with current technology</a:t>
            </a:r>
            <a:endParaRPr sz="2400"/>
          </a:p>
        </p:txBody>
      </p:sp>
      <p:sp>
        <p:nvSpPr>
          <p:cNvPr id="176" name="Google Shape;176;p32"/>
          <p:cNvSpPr txBox="1"/>
          <p:nvPr/>
        </p:nvSpPr>
        <p:spPr>
          <a:xfrm>
            <a:off x="311700" y="2178750"/>
            <a:ext cx="4074000" cy="7860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Catamaran"/>
                <a:ea typeface="Catamaran"/>
                <a:cs typeface="Catamaran"/>
                <a:sym typeface="Catamaran"/>
              </a:rPr>
              <a:t>Across all industries</a:t>
            </a:r>
            <a:br>
              <a:rPr lang="en" sz="2400">
                <a:latin typeface="Catamaran"/>
                <a:ea typeface="Catamaran"/>
                <a:cs typeface="Catamaran"/>
                <a:sym typeface="Catamaran"/>
              </a:rPr>
            </a:br>
            <a:endParaRPr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77" name="Google Shape;177;p32"/>
          <p:cNvSpPr txBox="1"/>
          <p:nvPr/>
        </p:nvSpPr>
        <p:spPr>
          <a:xfrm>
            <a:off x="311700" y="953175"/>
            <a:ext cx="15117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Catamaran"/>
                <a:ea typeface="Catamaran"/>
                <a:cs typeface="Catamaran"/>
                <a:sym typeface="Catamaran"/>
              </a:rPr>
              <a:t>Source </a:t>
            </a:r>
            <a:r>
              <a:rPr lang="en" sz="1200" u="sng">
                <a:solidFill>
                  <a:srgbClr val="999999"/>
                </a:solidFill>
                <a:latin typeface="Catamaran"/>
                <a:ea typeface="Catamaran"/>
                <a:cs typeface="Catamaran"/>
                <a:sym typeface="Catamaran"/>
                <a:hlinkClick r:id="rId3"/>
              </a:rPr>
              <a:t>McKinsey</a:t>
            </a:r>
            <a:endParaRPr sz="1200" u="sng">
              <a:solidFill>
                <a:srgbClr val="999999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83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47% of tasks can already be automated with current technology</a:t>
            </a:r>
            <a:endParaRPr sz="2400"/>
          </a:p>
        </p:txBody>
      </p:sp>
      <p:pic>
        <p:nvPicPr>
          <p:cNvPr id="183" name="Google Shape;183;p3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5925" y="1065650"/>
            <a:ext cx="4073998" cy="439848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3"/>
          <p:cNvSpPr txBox="1"/>
          <p:nvPr/>
        </p:nvSpPr>
        <p:spPr>
          <a:xfrm>
            <a:off x="311700" y="2178750"/>
            <a:ext cx="4074000" cy="7860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Catamaran"/>
                <a:ea typeface="Catamaran"/>
                <a:cs typeface="Catamaran"/>
                <a:sym typeface="Catamaran"/>
              </a:rPr>
              <a:t>Across all industries</a:t>
            </a:r>
            <a:br>
              <a:rPr lang="en" sz="2400">
                <a:latin typeface="Catamaran"/>
                <a:ea typeface="Catamaran"/>
                <a:cs typeface="Catamaran"/>
                <a:sym typeface="Catamaran"/>
              </a:rPr>
            </a:br>
            <a:r>
              <a:rPr lang="en">
                <a:latin typeface="Catamaran"/>
                <a:ea typeface="Catamaran"/>
                <a:cs typeface="Catamaran"/>
                <a:sym typeface="Catamaran"/>
              </a:rPr>
              <a:t>AI </a:t>
            </a:r>
            <a:r>
              <a:rPr lang="en" b="1">
                <a:latin typeface="Catamaran"/>
                <a:ea typeface="Catamaran"/>
                <a:cs typeface="Catamaran"/>
                <a:sym typeface="Catamaran"/>
              </a:rPr>
              <a:t>generates text</a:t>
            </a:r>
            <a:r>
              <a:rPr lang="en">
                <a:latin typeface="Catamaran"/>
                <a:ea typeface="Catamaran"/>
                <a:cs typeface="Catamaran"/>
                <a:sym typeface="Catamaran"/>
              </a:rPr>
              <a:t> automatically - OpenAI GPT2</a:t>
            </a:r>
            <a:endParaRPr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85" name="Google Shape;185;p33"/>
          <p:cNvSpPr txBox="1"/>
          <p:nvPr/>
        </p:nvSpPr>
        <p:spPr>
          <a:xfrm>
            <a:off x="311700" y="953175"/>
            <a:ext cx="15117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Catamaran"/>
                <a:ea typeface="Catamaran"/>
                <a:cs typeface="Catamaran"/>
                <a:sym typeface="Catamaran"/>
              </a:rPr>
              <a:t>Source </a:t>
            </a:r>
            <a:r>
              <a:rPr lang="en" sz="1200" u="sng">
                <a:solidFill>
                  <a:srgbClr val="999999"/>
                </a:solidFill>
                <a:latin typeface="Catamaran"/>
                <a:ea typeface="Catamaran"/>
                <a:cs typeface="Catamaran"/>
                <a:sym typeface="Catamaran"/>
                <a:hlinkClick r:id="rId4"/>
              </a:rPr>
              <a:t>McKinsey</a:t>
            </a:r>
            <a:endParaRPr sz="1200" u="sng">
              <a:solidFill>
                <a:srgbClr val="999999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186" name="Google Shape;186;p33"/>
          <p:cNvCxnSpPr/>
          <p:nvPr/>
        </p:nvCxnSpPr>
        <p:spPr>
          <a:xfrm>
            <a:off x="5091145" y="2741840"/>
            <a:ext cx="358200" cy="0"/>
          </a:xfrm>
          <a:prstGeom prst="straightConnector1">
            <a:avLst/>
          </a:prstGeom>
          <a:noFill/>
          <a:ln w="38100" cap="flat" cmpd="sng">
            <a:solidFill>
              <a:srgbClr val="2EF8C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83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47% of tasks can already be automated with current technology</a:t>
            </a:r>
            <a:endParaRPr sz="2400"/>
          </a:p>
        </p:txBody>
      </p:sp>
      <p:sp>
        <p:nvSpPr>
          <p:cNvPr id="192" name="Google Shape;192;p34"/>
          <p:cNvSpPr txBox="1"/>
          <p:nvPr/>
        </p:nvSpPr>
        <p:spPr>
          <a:xfrm>
            <a:off x="311700" y="2178750"/>
            <a:ext cx="3536700" cy="7860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Catamaran"/>
                <a:ea typeface="Catamaran"/>
                <a:cs typeface="Catamaran"/>
                <a:sym typeface="Catamaran"/>
              </a:rPr>
              <a:t>Across all industries</a:t>
            </a:r>
            <a:br>
              <a:rPr lang="en" sz="2400">
                <a:latin typeface="Catamaran"/>
                <a:ea typeface="Catamaran"/>
                <a:cs typeface="Catamaran"/>
                <a:sym typeface="Catamaran"/>
              </a:rPr>
            </a:br>
            <a:r>
              <a:rPr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AI </a:t>
            </a:r>
            <a:r>
              <a:rPr lang="en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automates marketing </a:t>
            </a:r>
            <a:r>
              <a:rPr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campaign</a:t>
            </a:r>
            <a:endParaRPr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193" name="Google Shape;193;p3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013" y="1898013"/>
            <a:ext cx="5010276" cy="170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4"/>
          <p:cNvSpPr txBox="1"/>
          <p:nvPr/>
        </p:nvSpPr>
        <p:spPr>
          <a:xfrm>
            <a:off x="311700" y="953175"/>
            <a:ext cx="15117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Catamaran"/>
                <a:ea typeface="Catamaran"/>
                <a:cs typeface="Catamaran"/>
                <a:sym typeface="Catamaran"/>
              </a:rPr>
              <a:t>Source </a:t>
            </a:r>
            <a:r>
              <a:rPr lang="en" sz="1200" u="sng">
                <a:solidFill>
                  <a:srgbClr val="999999"/>
                </a:solidFill>
                <a:latin typeface="Catamaran"/>
                <a:ea typeface="Catamaran"/>
                <a:cs typeface="Catamaran"/>
                <a:sym typeface="Catamaran"/>
                <a:hlinkClick r:id="rId4"/>
              </a:rPr>
              <a:t>McKinsey</a:t>
            </a:r>
            <a:endParaRPr sz="1200" u="sng">
              <a:solidFill>
                <a:srgbClr val="999999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195" name="Google Shape;195;p34"/>
          <p:cNvCxnSpPr/>
          <p:nvPr/>
        </p:nvCxnSpPr>
        <p:spPr>
          <a:xfrm>
            <a:off x="5299220" y="3250465"/>
            <a:ext cx="538500" cy="0"/>
          </a:xfrm>
          <a:prstGeom prst="straightConnector1">
            <a:avLst/>
          </a:prstGeom>
          <a:noFill/>
          <a:ln w="38100" cap="flat" cmpd="sng">
            <a:solidFill>
              <a:srgbClr val="2EF8C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1984</Words>
  <Application>Microsoft Macintosh PowerPoint</Application>
  <PresentationFormat>On-screen Show (16:9)</PresentationFormat>
  <Paragraphs>333</Paragraphs>
  <Slides>62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Arial</vt:lpstr>
      <vt:lpstr>Catamaran Light</vt:lpstr>
      <vt:lpstr>Catamaran</vt:lpstr>
      <vt:lpstr>Catamaran ExtraBold</vt:lpstr>
      <vt:lpstr>Simple Light</vt:lpstr>
      <vt:lpstr>Simple Light</vt:lpstr>
      <vt:lpstr>PowerPoint Presentation</vt:lpstr>
      <vt:lpstr>PowerPoint Presentation</vt:lpstr>
      <vt:lpstr>Our journey</vt:lpstr>
      <vt:lpstr>Actively sharing our knowledge along the way </vt:lpstr>
      <vt:lpstr>Breaking Lifetime of skills is decreasing faster than ever</vt:lpstr>
      <vt:lpstr>The pace of technological change is becoming exponential</vt:lpstr>
      <vt:lpstr>47% of tasks can already be automated with current technology</vt:lpstr>
      <vt:lpstr>47% of tasks can already be automated with current technology</vt:lpstr>
      <vt:lpstr>47% of tasks can already be automated with current technology</vt:lpstr>
      <vt:lpstr>47% of tasks can already be automated with current technology</vt:lpstr>
      <vt:lpstr>47% of tasks can already be automated with current technology</vt:lpstr>
      <vt:lpstr>Can we keep up with the velocity of change</vt:lpstr>
      <vt:lpstr>The impact on your competitive edge</vt:lpstr>
      <vt:lpstr>Customers want your service faster, more convenient &amp; cheaper</vt:lpstr>
      <vt:lpstr>Customers want your service faster, more convenient &amp; cheaper</vt:lpstr>
      <vt:lpstr>You need digital skills, but they are scarce and expensive</vt:lpstr>
      <vt:lpstr>Can you develop employee skills at the pace of disruption?</vt:lpstr>
      <vt:lpstr>Can you develop employee skills at the pace of disruption?</vt:lpstr>
      <vt:lpstr>Can you develop employee skills at the pace of disruption?</vt:lpstr>
      <vt:lpstr>You can turn this market volatility into an opportunity</vt:lpstr>
      <vt:lpstr>You can turn this market volatility into an opportunity</vt:lpstr>
      <vt:lpstr>You can turn this market volatility into an opportunity</vt:lpstr>
      <vt:lpstr>PowerPoint Presentation</vt:lpstr>
      <vt:lpstr>PowerPoint Presentation</vt:lpstr>
      <vt:lpstr>PowerPoint Presentation</vt:lpstr>
      <vt:lpstr>PowerPoint Presentation</vt:lpstr>
      <vt:lpstr>Why is this so hard today</vt:lpstr>
      <vt:lpstr>Sharing of information is inefficient, scattered and temporary</vt:lpstr>
      <vt:lpstr>Sharing of information is inefficient, scattered and temporary</vt:lpstr>
      <vt:lpstr>Sharing of information is inefficient, scattered and temporary</vt:lpstr>
      <vt:lpstr>Scattered information leads to people reinventing the wheel</vt:lpstr>
      <vt:lpstr>Scattered information leads to people reinventing the wheel</vt:lpstr>
      <vt:lpstr>Scattered information leads to people reinventing the wheel</vt:lpstr>
      <vt:lpstr>Manual and static skill measuring is hard to make actionable</vt:lpstr>
      <vt:lpstr>PowerPoint Presentation</vt:lpstr>
      <vt:lpstr>PowerPoint Presentation</vt:lpstr>
      <vt:lpstr>PowerPoint Presentation</vt:lpstr>
      <vt:lpstr>Leverage AI technology</vt:lpstr>
      <vt:lpstr>Leveraging Cloud technology</vt:lpstr>
      <vt:lpstr>With uman.ai,  Teams develop skills  that matter  on auto-pilot</vt:lpstr>
      <vt:lpstr>Not another tool, the browser extension works out of the box </vt:lpstr>
      <vt:lpstr>The easiest way to share information &amp; insights</vt:lpstr>
      <vt:lpstr>The easiest way to share information &amp; insights</vt:lpstr>
      <vt:lpstr>The easiest way to share information &amp; insights</vt:lpstr>
      <vt:lpstr>The easiest way to share information &amp; insights</vt:lpstr>
      <vt:lpstr>Full contextual collaboration, where and when it matters</vt:lpstr>
      <vt:lpstr>The right piece of knowledge in your flow of work </vt:lpstr>
      <vt:lpstr>Skill progression is automatically measured in real time</vt:lpstr>
      <vt:lpstr>Skill progression is automatically measured in real time</vt:lpstr>
      <vt:lpstr>Above and beyond GDPR compliant</vt:lpstr>
      <vt:lpstr>AI powered, organically growing skills engine </vt:lpstr>
      <vt:lpstr>Client story Fast growing AI consultancy firm</vt:lpstr>
      <vt:lpstr>Fast growing AI consultancy firm</vt:lpstr>
      <vt:lpstr>Fast growing AI consultancy firm</vt:lpstr>
      <vt:lpstr>Fast growing AI consultancy firm</vt:lpstr>
      <vt:lpstr>How they ride the waves of innovation</vt:lpstr>
      <vt:lpstr>How they ride the waves of innovation</vt:lpstr>
      <vt:lpstr>How they ride the waves of innovation</vt:lpstr>
      <vt:lpstr>Solution for cost effective upskilling at scale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Beatrice De Keyzer</dc:creator>
  <cp:lastModifiedBy>Simon Robbrecht</cp:lastModifiedBy>
  <cp:revision>2</cp:revision>
  <dcterms:modified xsi:type="dcterms:W3CDTF">2019-12-02T12:35:30Z</dcterms:modified>
</cp:coreProperties>
</file>