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3"/>
  </p:notesMasterIdLst>
  <p:sldIdLst>
    <p:sldId id="273" r:id="rId3"/>
    <p:sldId id="288" r:id="rId4"/>
    <p:sldId id="1361" r:id="rId5"/>
    <p:sldId id="290" r:id="rId6"/>
    <p:sldId id="1363" r:id="rId7"/>
    <p:sldId id="291" r:id="rId8"/>
    <p:sldId id="1344" r:id="rId9"/>
    <p:sldId id="1364" r:id="rId10"/>
    <p:sldId id="263" r:id="rId11"/>
    <p:sldId id="1358" r:id="rId12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123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853" autoAdjust="0"/>
  </p:normalViewPr>
  <p:slideViewPr>
    <p:cSldViewPr snapToGrid="0">
      <p:cViewPr varScale="1">
        <p:scale>
          <a:sx n="68" d="100"/>
          <a:sy n="68" d="100"/>
        </p:scale>
        <p:origin x="123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D1CC997B-D423-46E5-98E2-5B09A9682F99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GB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4C95955-728A-48B4-85B4-2BBA9C6875AA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5BFD42C4-9A1A-444C-908D-60076E0DB6F0}" type="datetime1">
              <a:rPr lang="en-GB"/>
              <a:pPr lvl="0"/>
              <a:t>19/11/2019</a:t>
            </a:fld>
            <a:endParaRPr lang="en-GB"/>
          </a:p>
        </p:txBody>
      </p:sp>
      <p:sp>
        <p:nvSpPr>
          <p:cNvPr id="4" name="Tijdelijke aanduiding voor dia-afbeelding 3">
            <a:extLst>
              <a:ext uri="{FF2B5EF4-FFF2-40B4-BE49-F238E27FC236}">
                <a16:creationId xmlns:a16="http://schemas.microsoft.com/office/drawing/2014/main" id="{1786564A-168C-4117-9A0F-8302DC67DE7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Tijdelijke aanduiding voor notities 4">
            <a:extLst>
              <a:ext uri="{FF2B5EF4-FFF2-40B4-BE49-F238E27FC236}">
                <a16:creationId xmlns:a16="http://schemas.microsoft.com/office/drawing/2014/main" id="{41E956CD-E3C1-440D-BC78-76282499B68A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AFEAFD9-10A7-46AD-89C1-E5386E25048E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E8BACD0-536F-4734-8284-B579C992239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537FF5C6-38AA-4453-BB14-CA1CE5C13B9D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831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nl-NL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nl-NL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nl-NL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nl-NL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nl-NL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6699"/>
                </a:solidFill>
              </a:rPr>
              <a:t>WHY: </a:t>
            </a:r>
          </a:p>
          <a:p>
            <a:r>
              <a:rPr lang="en-US" dirty="0">
                <a:solidFill>
                  <a:srgbClr val="006699"/>
                </a:solidFill>
              </a:rPr>
              <a:t>Challenges</a:t>
            </a:r>
          </a:p>
          <a:p>
            <a:pPr lvl="1"/>
            <a:r>
              <a:rPr lang="en-US" dirty="0">
                <a:solidFill>
                  <a:srgbClr val="006699"/>
                </a:solidFill>
              </a:rPr>
              <a:t>What triggered you to think about using AI/ML? What was your need?</a:t>
            </a:r>
          </a:p>
          <a:p>
            <a:pPr lvl="1"/>
            <a:r>
              <a:rPr lang="en-US" dirty="0">
                <a:solidFill>
                  <a:srgbClr val="006699"/>
                </a:solidFill>
              </a:rPr>
              <a:t>Which problems/challenges enforced you to implement AI/ML in the solution?</a:t>
            </a:r>
          </a:p>
          <a:p>
            <a:pPr lvl="1"/>
            <a:r>
              <a:rPr lang="en-US" dirty="0">
                <a:solidFill>
                  <a:srgbClr val="006699"/>
                </a:solidFill>
              </a:rPr>
              <a:t>What were the advantages of using AI/ML?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537FF5C6-38AA-4453-BB14-CA1CE5C13B9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9029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6699"/>
                </a:solidFill>
              </a:rPr>
              <a:t>WHY: </a:t>
            </a:r>
          </a:p>
          <a:p>
            <a:r>
              <a:rPr lang="en-US" dirty="0">
                <a:solidFill>
                  <a:srgbClr val="006699"/>
                </a:solidFill>
              </a:rPr>
              <a:t>Challenges</a:t>
            </a:r>
          </a:p>
          <a:p>
            <a:pPr lvl="1"/>
            <a:r>
              <a:rPr lang="en-US" dirty="0">
                <a:solidFill>
                  <a:srgbClr val="006699"/>
                </a:solidFill>
              </a:rPr>
              <a:t>What triggered you to think about using AI/ML? What was your need?</a:t>
            </a:r>
          </a:p>
          <a:p>
            <a:pPr lvl="1"/>
            <a:r>
              <a:rPr lang="en-US" dirty="0">
                <a:solidFill>
                  <a:srgbClr val="006699"/>
                </a:solidFill>
              </a:rPr>
              <a:t>Which problems/challenges enforced you to implement AI/ML in the solution?</a:t>
            </a:r>
          </a:p>
          <a:p>
            <a:pPr lvl="1"/>
            <a:r>
              <a:rPr lang="en-US" dirty="0">
                <a:solidFill>
                  <a:srgbClr val="006699"/>
                </a:solidFill>
              </a:rPr>
              <a:t>What were the advantages of using AI/ML?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537FF5C6-38AA-4453-BB14-CA1CE5C13B9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1058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6699"/>
                </a:solidFill>
              </a:rPr>
              <a:t>What product/service did you realize with AI/ML?</a:t>
            </a:r>
          </a:p>
          <a:p>
            <a:pPr lvl="1"/>
            <a:r>
              <a:rPr lang="en-US" dirty="0">
                <a:solidFill>
                  <a:srgbClr val="006699"/>
                </a:solidFill>
              </a:rPr>
              <a:t>In which way is it innovative?</a:t>
            </a:r>
          </a:p>
          <a:p>
            <a:pPr lvl="1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537FF5C6-38AA-4453-BB14-CA1CE5C13B9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0152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>
                <a:solidFill>
                  <a:srgbClr val="006699"/>
                </a:solidFill>
              </a:rPr>
              <a:t>What are the advantages of integrating AI/ML?</a:t>
            </a:r>
          </a:p>
          <a:p>
            <a:pPr lvl="1"/>
            <a:r>
              <a:rPr lang="en-US" dirty="0">
                <a:solidFill>
                  <a:srgbClr val="006699"/>
                </a:solidFill>
              </a:rPr>
              <a:t>Pitch of the product (1 sentence)</a:t>
            </a:r>
          </a:p>
          <a:p>
            <a:pPr lvl="1"/>
            <a:r>
              <a:rPr lang="en-US" dirty="0">
                <a:solidFill>
                  <a:srgbClr val="006699"/>
                </a:solidFill>
              </a:rPr>
              <a:t>…</a:t>
            </a:r>
          </a:p>
          <a:p>
            <a:r>
              <a:rPr lang="en-US" dirty="0">
                <a:solidFill>
                  <a:srgbClr val="006699"/>
                </a:solidFill>
              </a:rPr>
              <a:t>How did you realize this product/service? Technical background of implementation</a:t>
            </a:r>
          </a:p>
          <a:p>
            <a:pPr lvl="1"/>
            <a:r>
              <a:rPr lang="en-US" dirty="0">
                <a:solidFill>
                  <a:srgbClr val="006699"/>
                </a:solidFill>
              </a:rPr>
              <a:t>What kind of AI (cloud) platform did you use?</a:t>
            </a:r>
          </a:p>
          <a:p>
            <a:pPr lvl="1"/>
            <a:r>
              <a:rPr lang="en-US" dirty="0">
                <a:solidFill>
                  <a:srgbClr val="006699"/>
                </a:solidFill>
              </a:rPr>
              <a:t>Organizational setting (training phase &amp; implementation phase, quality of data, …)</a:t>
            </a:r>
          </a:p>
          <a:p>
            <a:pPr lvl="1"/>
            <a:r>
              <a:rPr lang="en-US" dirty="0">
                <a:solidFill>
                  <a:srgbClr val="006699"/>
                </a:solidFill>
              </a:rPr>
              <a:t>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537FF5C6-38AA-4453-BB14-CA1CE5C13B9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3015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6699"/>
                </a:solidFill>
              </a:rPr>
              <a:t>How did you realize this product/service? Technical background of implementation</a:t>
            </a:r>
          </a:p>
          <a:p>
            <a:pPr lvl="1"/>
            <a:r>
              <a:rPr lang="en-US" dirty="0">
                <a:solidFill>
                  <a:srgbClr val="006699"/>
                </a:solidFill>
              </a:rPr>
              <a:t>What kind of AI (cloud) platform did you use?</a:t>
            </a:r>
          </a:p>
          <a:p>
            <a:pPr lvl="1"/>
            <a:r>
              <a:rPr lang="en-US" dirty="0">
                <a:solidFill>
                  <a:srgbClr val="006699"/>
                </a:solidFill>
              </a:rPr>
              <a:t>Organizational setting (training phase &amp; implementation phase, quality of data, …)</a:t>
            </a:r>
          </a:p>
          <a:p>
            <a:pPr lvl="1"/>
            <a:r>
              <a:rPr lang="en-US" dirty="0">
                <a:solidFill>
                  <a:srgbClr val="006699"/>
                </a:solidFill>
              </a:rPr>
              <a:t>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537FF5C6-38AA-4453-BB14-CA1CE5C13B9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50051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6699"/>
                </a:solidFill>
              </a:rPr>
              <a:t>Current status of development or product (POC  finished, roll out,…)</a:t>
            </a:r>
          </a:p>
          <a:p>
            <a:r>
              <a:rPr lang="en-US" dirty="0">
                <a:solidFill>
                  <a:srgbClr val="006699"/>
                </a:solidFill>
              </a:rPr>
              <a:t>Future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537FF5C6-38AA-4453-BB14-CA1CE5C13B9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21685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>
                <a:solidFill>
                  <a:srgbClr val="006699"/>
                </a:solidFill>
              </a:rPr>
              <a:t>What</a:t>
            </a:r>
            <a:r>
              <a:rPr lang="nl-BE" dirty="0">
                <a:solidFill>
                  <a:srgbClr val="006699"/>
                </a:solidFill>
              </a:rPr>
              <a:t> </a:t>
            </a:r>
            <a:r>
              <a:rPr lang="nl-BE" dirty="0" err="1">
                <a:solidFill>
                  <a:srgbClr val="006699"/>
                </a:solidFill>
              </a:rPr>
              <a:t>suggestions</a:t>
            </a:r>
            <a:r>
              <a:rPr lang="nl-BE" dirty="0">
                <a:solidFill>
                  <a:srgbClr val="006699"/>
                </a:solidFill>
              </a:rPr>
              <a:t> do </a:t>
            </a:r>
            <a:r>
              <a:rPr lang="nl-BE" dirty="0" err="1">
                <a:solidFill>
                  <a:srgbClr val="006699"/>
                </a:solidFill>
              </a:rPr>
              <a:t>you</a:t>
            </a:r>
            <a:r>
              <a:rPr lang="nl-BE" dirty="0">
                <a:solidFill>
                  <a:srgbClr val="006699"/>
                </a:solidFill>
              </a:rPr>
              <a:t> have </a:t>
            </a:r>
            <a:r>
              <a:rPr lang="nl-BE" dirty="0" err="1">
                <a:solidFill>
                  <a:srgbClr val="006699"/>
                </a:solidFill>
              </a:rPr>
              <a:t>for</a:t>
            </a:r>
            <a:r>
              <a:rPr lang="nl-BE" dirty="0">
                <a:solidFill>
                  <a:srgbClr val="006699"/>
                </a:solidFill>
              </a:rPr>
              <a:t> </a:t>
            </a:r>
            <a:r>
              <a:rPr lang="nl-BE" dirty="0" err="1">
                <a:solidFill>
                  <a:srgbClr val="006699"/>
                </a:solidFill>
              </a:rPr>
              <a:t>other</a:t>
            </a:r>
            <a:r>
              <a:rPr lang="nl-BE" dirty="0">
                <a:solidFill>
                  <a:srgbClr val="006699"/>
                </a:solidFill>
              </a:rPr>
              <a:t> companies </a:t>
            </a:r>
            <a:r>
              <a:rPr lang="nl-BE" dirty="0" err="1">
                <a:solidFill>
                  <a:srgbClr val="006699"/>
                </a:solidFill>
              </a:rPr>
              <a:t>who</a:t>
            </a:r>
            <a:r>
              <a:rPr lang="nl-BE" dirty="0">
                <a:solidFill>
                  <a:srgbClr val="006699"/>
                </a:solidFill>
              </a:rPr>
              <a:t> want </a:t>
            </a:r>
            <a:r>
              <a:rPr lang="nl-BE" dirty="0" err="1">
                <a:solidFill>
                  <a:srgbClr val="006699"/>
                </a:solidFill>
              </a:rPr>
              <a:t>to</a:t>
            </a:r>
            <a:r>
              <a:rPr lang="nl-BE" dirty="0">
                <a:solidFill>
                  <a:srgbClr val="006699"/>
                </a:solidFill>
              </a:rPr>
              <a:t> </a:t>
            </a:r>
            <a:r>
              <a:rPr lang="nl-BE" dirty="0" err="1">
                <a:solidFill>
                  <a:srgbClr val="006699"/>
                </a:solidFill>
              </a:rPr>
              <a:t>implement</a:t>
            </a:r>
            <a:r>
              <a:rPr lang="nl-BE" dirty="0">
                <a:solidFill>
                  <a:srgbClr val="006699"/>
                </a:solidFill>
              </a:rPr>
              <a:t> AI/ML?</a:t>
            </a:r>
          </a:p>
          <a:p>
            <a:r>
              <a:rPr lang="nl-BE" dirty="0" err="1">
                <a:solidFill>
                  <a:srgbClr val="006699"/>
                </a:solidFill>
              </a:rPr>
              <a:t>What</a:t>
            </a:r>
            <a:r>
              <a:rPr lang="nl-BE" dirty="0">
                <a:solidFill>
                  <a:srgbClr val="006699"/>
                </a:solidFill>
              </a:rPr>
              <a:t> </a:t>
            </a:r>
            <a:r>
              <a:rPr lang="nl-BE" dirty="0" err="1">
                <a:solidFill>
                  <a:srgbClr val="006699"/>
                </a:solidFill>
              </a:rPr>
              <a:t>were</a:t>
            </a:r>
            <a:r>
              <a:rPr lang="nl-BE" dirty="0">
                <a:solidFill>
                  <a:srgbClr val="006699"/>
                </a:solidFill>
              </a:rPr>
              <a:t> </a:t>
            </a:r>
            <a:r>
              <a:rPr lang="nl-BE" dirty="0" err="1">
                <a:solidFill>
                  <a:srgbClr val="006699"/>
                </a:solidFill>
              </a:rPr>
              <a:t>the</a:t>
            </a:r>
            <a:r>
              <a:rPr lang="nl-BE" dirty="0">
                <a:solidFill>
                  <a:srgbClr val="006699"/>
                </a:solidFill>
              </a:rPr>
              <a:t> </a:t>
            </a:r>
            <a:r>
              <a:rPr lang="nl-BE" dirty="0" err="1">
                <a:solidFill>
                  <a:srgbClr val="006699"/>
                </a:solidFill>
              </a:rPr>
              <a:t>hardest</a:t>
            </a:r>
            <a:r>
              <a:rPr lang="nl-BE" dirty="0">
                <a:solidFill>
                  <a:srgbClr val="006699"/>
                </a:solidFill>
              </a:rPr>
              <a:t> </a:t>
            </a:r>
            <a:r>
              <a:rPr lang="nl-BE" dirty="0" err="1">
                <a:solidFill>
                  <a:srgbClr val="006699"/>
                </a:solidFill>
              </a:rPr>
              <a:t>problems</a:t>
            </a:r>
            <a:r>
              <a:rPr lang="nl-BE" dirty="0">
                <a:solidFill>
                  <a:srgbClr val="006699"/>
                </a:solidFill>
              </a:rPr>
              <a:t> </a:t>
            </a:r>
            <a:r>
              <a:rPr lang="nl-BE" dirty="0" err="1">
                <a:solidFill>
                  <a:srgbClr val="006699"/>
                </a:solidFill>
              </a:rPr>
              <a:t>you</a:t>
            </a:r>
            <a:r>
              <a:rPr lang="nl-BE" dirty="0">
                <a:solidFill>
                  <a:srgbClr val="006699"/>
                </a:solidFill>
              </a:rPr>
              <a:t> had </a:t>
            </a:r>
            <a:r>
              <a:rPr lang="nl-BE" dirty="0" err="1">
                <a:solidFill>
                  <a:srgbClr val="006699"/>
                </a:solidFill>
              </a:rPr>
              <a:t>to</a:t>
            </a:r>
            <a:r>
              <a:rPr lang="nl-BE" dirty="0">
                <a:solidFill>
                  <a:srgbClr val="006699"/>
                </a:solidFill>
              </a:rPr>
              <a:t> tackle?</a:t>
            </a:r>
          </a:p>
          <a:p>
            <a:r>
              <a:rPr lang="nl-BE" dirty="0">
                <a:solidFill>
                  <a:srgbClr val="006699"/>
                </a:solidFill>
              </a:rPr>
              <a:t>Are </a:t>
            </a:r>
            <a:r>
              <a:rPr lang="nl-BE" dirty="0" err="1">
                <a:solidFill>
                  <a:srgbClr val="006699"/>
                </a:solidFill>
              </a:rPr>
              <a:t>you</a:t>
            </a:r>
            <a:r>
              <a:rPr lang="nl-BE" dirty="0">
                <a:solidFill>
                  <a:srgbClr val="006699"/>
                </a:solidFill>
              </a:rPr>
              <a:t> </a:t>
            </a:r>
            <a:r>
              <a:rPr lang="nl-BE" dirty="0" err="1">
                <a:solidFill>
                  <a:srgbClr val="006699"/>
                </a:solidFill>
              </a:rPr>
              <a:t>eager</a:t>
            </a:r>
            <a:r>
              <a:rPr lang="nl-BE" dirty="0">
                <a:solidFill>
                  <a:srgbClr val="006699"/>
                </a:solidFill>
              </a:rPr>
              <a:t> </a:t>
            </a:r>
            <a:r>
              <a:rPr lang="nl-BE" dirty="0" err="1">
                <a:solidFill>
                  <a:srgbClr val="006699"/>
                </a:solidFill>
              </a:rPr>
              <a:t>to</a:t>
            </a:r>
            <a:r>
              <a:rPr lang="nl-BE" dirty="0">
                <a:solidFill>
                  <a:srgbClr val="006699"/>
                </a:solidFill>
              </a:rPr>
              <a:t> </a:t>
            </a:r>
            <a:r>
              <a:rPr lang="nl-BE" dirty="0" err="1">
                <a:solidFill>
                  <a:srgbClr val="006699"/>
                </a:solidFill>
              </a:rPr>
              <a:t>use</a:t>
            </a:r>
            <a:r>
              <a:rPr lang="nl-BE" dirty="0">
                <a:solidFill>
                  <a:srgbClr val="006699"/>
                </a:solidFill>
              </a:rPr>
              <a:t> AI/ML </a:t>
            </a:r>
            <a:r>
              <a:rPr lang="nl-BE" dirty="0" err="1">
                <a:solidFill>
                  <a:srgbClr val="006699"/>
                </a:solidFill>
              </a:rPr>
              <a:t>again</a:t>
            </a:r>
            <a:r>
              <a:rPr lang="nl-BE" dirty="0">
                <a:solidFill>
                  <a:srgbClr val="006699"/>
                </a:solidFill>
              </a:rPr>
              <a:t> </a:t>
            </a:r>
            <a:r>
              <a:rPr lang="nl-BE" dirty="0" err="1">
                <a:solidFill>
                  <a:srgbClr val="006699"/>
                </a:solidFill>
              </a:rPr>
              <a:t>if</a:t>
            </a:r>
            <a:r>
              <a:rPr lang="nl-BE" dirty="0">
                <a:solidFill>
                  <a:srgbClr val="006699"/>
                </a:solidFill>
              </a:rPr>
              <a:t> </a:t>
            </a:r>
            <a:r>
              <a:rPr lang="nl-BE" dirty="0" err="1">
                <a:solidFill>
                  <a:srgbClr val="006699"/>
                </a:solidFill>
              </a:rPr>
              <a:t>you</a:t>
            </a:r>
            <a:r>
              <a:rPr lang="nl-BE" dirty="0">
                <a:solidFill>
                  <a:srgbClr val="006699"/>
                </a:solidFill>
              </a:rPr>
              <a:t> are </a:t>
            </a:r>
            <a:r>
              <a:rPr lang="nl-BE" dirty="0" err="1">
                <a:solidFill>
                  <a:srgbClr val="006699"/>
                </a:solidFill>
              </a:rPr>
              <a:t>faced</a:t>
            </a:r>
            <a:r>
              <a:rPr lang="nl-BE" dirty="0">
                <a:solidFill>
                  <a:srgbClr val="006699"/>
                </a:solidFill>
              </a:rPr>
              <a:t> </a:t>
            </a:r>
            <a:r>
              <a:rPr lang="nl-BE" dirty="0" err="1">
                <a:solidFill>
                  <a:srgbClr val="006699"/>
                </a:solidFill>
              </a:rPr>
              <a:t>with</a:t>
            </a:r>
            <a:r>
              <a:rPr lang="nl-BE" dirty="0">
                <a:solidFill>
                  <a:srgbClr val="006699"/>
                </a:solidFill>
              </a:rPr>
              <a:t> </a:t>
            </a:r>
            <a:r>
              <a:rPr lang="nl-BE" dirty="0" err="1">
                <a:solidFill>
                  <a:srgbClr val="006699"/>
                </a:solidFill>
              </a:rPr>
              <a:t>similar</a:t>
            </a:r>
            <a:r>
              <a:rPr lang="nl-BE" dirty="0">
                <a:solidFill>
                  <a:srgbClr val="006699"/>
                </a:solidFill>
              </a:rPr>
              <a:t> </a:t>
            </a:r>
            <a:r>
              <a:rPr lang="nl-BE" dirty="0" err="1">
                <a:solidFill>
                  <a:srgbClr val="006699"/>
                </a:solidFill>
              </a:rPr>
              <a:t>problems</a:t>
            </a:r>
            <a:r>
              <a:rPr lang="nl-BE" dirty="0">
                <a:solidFill>
                  <a:srgbClr val="006699"/>
                </a:solidFill>
              </a:rPr>
              <a:t>? </a:t>
            </a:r>
            <a:r>
              <a:rPr lang="nl-BE" dirty="0" err="1">
                <a:solidFill>
                  <a:srgbClr val="006699"/>
                </a:solidFill>
              </a:rPr>
              <a:t>Would</a:t>
            </a:r>
            <a:r>
              <a:rPr lang="nl-BE" dirty="0">
                <a:solidFill>
                  <a:srgbClr val="006699"/>
                </a:solidFill>
              </a:rPr>
              <a:t> </a:t>
            </a:r>
            <a:r>
              <a:rPr lang="nl-BE" dirty="0" err="1">
                <a:solidFill>
                  <a:srgbClr val="006699"/>
                </a:solidFill>
              </a:rPr>
              <a:t>you</a:t>
            </a:r>
            <a:r>
              <a:rPr lang="nl-BE" dirty="0">
                <a:solidFill>
                  <a:srgbClr val="006699"/>
                </a:solidFill>
              </a:rPr>
              <a:t> </a:t>
            </a:r>
            <a:r>
              <a:rPr lang="nl-BE" dirty="0" err="1">
                <a:solidFill>
                  <a:srgbClr val="006699"/>
                </a:solidFill>
              </a:rPr>
              <a:t>recommend</a:t>
            </a:r>
            <a:r>
              <a:rPr lang="nl-BE" dirty="0">
                <a:solidFill>
                  <a:srgbClr val="006699"/>
                </a:solidFill>
              </a:rPr>
              <a:t> </a:t>
            </a:r>
            <a:r>
              <a:rPr lang="nl-BE" dirty="0" err="1">
                <a:solidFill>
                  <a:srgbClr val="006699"/>
                </a:solidFill>
              </a:rPr>
              <a:t>this</a:t>
            </a:r>
            <a:r>
              <a:rPr lang="nl-BE" dirty="0">
                <a:solidFill>
                  <a:srgbClr val="006699"/>
                </a:solidFill>
              </a:rPr>
              <a:t> way of </a:t>
            </a:r>
            <a:r>
              <a:rPr lang="nl-BE" dirty="0" err="1">
                <a:solidFill>
                  <a:srgbClr val="006699"/>
                </a:solidFill>
              </a:rPr>
              <a:t>working</a:t>
            </a:r>
            <a:r>
              <a:rPr lang="nl-BE" dirty="0">
                <a:solidFill>
                  <a:srgbClr val="006699"/>
                </a:solidFill>
              </a:rPr>
              <a:t> </a:t>
            </a:r>
            <a:r>
              <a:rPr lang="nl-BE" dirty="0" err="1">
                <a:solidFill>
                  <a:srgbClr val="006699"/>
                </a:solidFill>
              </a:rPr>
              <a:t>to</a:t>
            </a:r>
            <a:r>
              <a:rPr lang="nl-BE" dirty="0">
                <a:solidFill>
                  <a:srgbClr val="006699"/>
                </a:solidFill>
              </a:rPr>
              <a:t> </a:t>
            </a:r>
            <a:r>
              <a:rPr lang="nl-BE" dirty="0" err="1">
                <a:solidFill>
                  <a:srgbClr val="006699"/>
                </a:solidFill>
              </a:rPr>
              <a:t>other</a:t>
            </a:r>
            <a:r>
              <a:rPr lang="nl-BE" dirty="0">
                <a:solidFill>
                  <a:srgbClr val="006699"/>
                </a:solidFill>
              </a:rPr>
              <a:t> companies?</a:t>
            </a:r>
          </a:p>
          <a:p>
            <a:r>
              <a:rPr lang="nl-BE" dirty="0">
                <a:solidFill>
                  <a:srgbClr val="006699"/>
                </a:solidFill>
              </a:rPr>
              <a:t>Do’s &amp; </a:t>
            </a:r>
            <a:r>
              <a:rPr lang="nl-BE" dirty="0" err="1">
                <a:solidFill>
                  <a:srgbClr val="006699"/>
                </a:solidFill>
              </a:rPr>
              <a:t>dont’s</a:t>
            </a:r>
            <a:endParaRPr lang="nl-BE" dirty="0">
              <a:solidFill>
                <a:srgbClr val="006699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537FF5C6-38AA-4453-BB14-CA1CE5C13B9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7217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44F59C-DADE-4B00-843B-B2DB5A35CAC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3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nl-NL" sz="3200" b="1" i="0" u="none" strike="noStrike" cap="none" spc="0" baseline="0">
                <a:solidFill>
                  <a:srgbClr val="000000"/>
                </a:solidFill>
                <a:uFillTx/>
                <a:latin typeface="Verdana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E6E6AD9-0215-4C42-85D0-2DB77F22D68C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609603" y="1600200"/>
            <a:ext cx="109728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342900" marR="0" lvl="0" indent="-342900" defTabSz="457200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ct val="100000"/>
              <a:buFont typeface="Wingdings"/>
              <a:buChar char="§"/>
              <a:tabLst/>
              <a:defRPr lang="nl-NL" sz="1400" b="0" i="0" u="none" strike="noStrike" cap="none" spc="0" baseline="0">
                <a:solidFill>
                  <a:srgbClr val="000000"/>
                </a:solidFill>
                <a:uFillTx/>
                <a:latin typeface="Verdana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754769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1272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2593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nl-NL" sz="3200" b="1">
                <a:latin typeface="Verdana"/>
              </a:rPr>
              <a:t>Klik om stijl te bewerken</a:t>
            </a:r>
            <a:endParaRPr lang="nl-NL" sz="3200" b="1" dirty="0">
              <a:latin typeface="Verdana"/>
              <a:cs typeface="Verdana"/>
            </a:endParaRPr>
          </a:p>
        </p:txBody>
      </p:sp>
      <p:sp>
        <p:nvSpPr>
          <p:cNvPr id="9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buFont typeface="Wingdings" charset="2"/>
              <a:buChar char="§"/>
            </a:pPr>
            <a:r>
              <a:rPr lang="nl-NL" sz="1400">
                <a:latin typeface="Verdana"/>
              </a:rPr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1210558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8122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7146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8747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71682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59983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11691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6194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7420730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71920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23020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9105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5853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510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6481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6749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9550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5225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1444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IPCMContentMarking" descr="{&quot;HashCode&quot;:347010594,&quot;Placement&quot;:&quot;Footer&quot;}">
            <a:extLst>
              <a:ext uri="{FF2B5EF4-FFF2-40B4-BE49-F238E27FC236}">
                <a16:creationId xmlns:a16="http://schemas.microsoft.com/office/drawing/2014/main" id="{E696ECFF-3D24-4A26-A859-32A2E2AF6FD1}"/>
              </a:ext>
            </a:extLst>
          </p:cNvPr>
          <p:cNvSpPr txBox="1"/>
          <p:nvPr userDrawn="1"/>
        </p:nvSpPr>
        <p:spPr>
          <a:xfrm>
            <a:off x="5544053" y="6646927"/>
            <a:ext cx="1103893" cy="21107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700">
                <a:solidFill>
                  <a:srgbClr val="737373"/>
                </a:solidFill>
                <a:latin typeface="Calibri" panose="020F0502020204030204" pitchFamily="34" charset="0"/>
              </a:rPr>
              <a:t> Sensitivity: Confidential 
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IPCMContentMarking" descr="{&quot;HashCode&quot;:347010594,&quot;Placement&quot;:&quot;Footer&quot;}">
            <a:extLst>
              <a:ext uri="{FF2B5EF4-FFF2-40B4-BE49-F238E27FC236}">
                <a16:creationId xmlns:a16="http://schemas.microsoft.com/office/drawing/2014/main" id="{41AB72A0-8301-43A8-B8D7-134A0E4C5EC6}"/>
              </a:ext>
            </a:extLst>
          </p:cNvPr>
          <p:cNvSpPr txBox="1"/>
          <p:nvPr userDrawn="1"/>
        </p:nvSpPr>
        <p:spPr>
          <a:xfrm>
            <a:off x="5544053" y="6646927"/>
            <a:ext cx="1103893" cy="21107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700">
                <a:solidFill>
                  <a:srgbClr val="737373"/>
                </a:solidFill>
                <a:latin typeface="Calibri" panose="020F0502020204030204" pitchFamily="34" charset="0"/>
              </a:rPr>
              <a:t> Sensitivity: Confidential 
</a:t>
            </a:r>
          </a:p>
        </p:txBody>
      </p:sp>
    </p:spTree>
    <p:extLst>
      <p:ext uri="{BB962C8B-B14F-4D97-AF65-F5344CB8AC3E}">
        <p14:creationId xmlns:p14="http://schemas.microsoft.com/office/powerpoint/2010/main" val="1234158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0109AF8A-E410-49E4-8D7B-9654A243ED60}"/>
              </a:ext>
            </a:extLst>
          </p:cNvPr>
          <p:cNvSpPr txBox="1"/>
          <p:nvPr/>
        </p:nvSpPr>
        <p:spPr>
          <a:xfrm>
            <a:off x="5121417" y="5129811"/>
            <a:ext cx="2026164" cy="615555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BE" sz="2000" b="1" i="0" u="none" strike="noStrike" kern="1200" cap="none" spc="0" baseline="0" dirty="0">
                <a:solidFill>
                  <a:srgbClr val="FFFFFF"/>
                </a:solidFill>
                <a:uFillTx/>
                <a:latin typeface="Calibri" panose="020F0502020204030204" pitchFamily="34" charset="0"/>
                <a:ea typeface="Verdana" pitchFamily="34"/>
                <a:cs typeface="Calibri" panose="020F0502020204030204" pitchFamily="34" charset="0"/>
              </a:rPr>
              <a:t>Stijn Bogaerts</a:t>
            </a: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BE" sz="1400" b="0" i="0" u="none" strike="noStrike" kern="1200" cap="none" spc="0" baseline="0" dirty="0">
                <a:solidFill>
                  <a:srgbClr val="FFFFFF"/>
                </a:solidFill>
                <a:uFillTx/>
                <a:latin typeface="Calibri" panose="020F0502020204030204" pitchFamily="34" charset="0"/>
                <a:ea typeface="Verdana" pitchFamily="34"/>
                <a:cs typeface="Calibri" panose="020F0502020204030204" pitchFamily="34" charset="0"/>
              </a:rPr>
              <a:t>CEO / </a:t>
            </a:r>
            <a:r>
              <a:rPr lang="nl-BE" sz="1400" b="0" i="0" u="none" strike="noStrike" kern="1200" cap="none" spc="0" baseline="0" dirty="0" err="1">
                <a:solidFill>
                  <a:srgbClr val="FFFFFF"/>
                </a:solidFill>
                <a:uFillTx/>
                <a:latin typeface="Calibri" panose="020F0502020204030204" pitchFamily="34" charset="0"/>
                <a:ea typeface="Verdana" pitchFamily="34"/>
                <a:cs typeface="Calibri" panose="020F0502020204030204" pitchFamily="34" charset="0"/>
              </a:rPr>
              <a:t>Founder</a:t>
            </a:r>
            <a:endParaRPr lang="nl-BE" sz="1200" b="0" i="0" u="none" strike="noStrike" kern="1200" cap="none" spc="0" baseline="0" dirty="0">
              <a:solidFill>
                <a:srgbClr val="FFFFFF"/>
              </a:solidFill>
              <a:uFillTx/>
              <a:latin typeface="Calibri" panose="020F0502020204030204" pitchFamily="34" charset="0"/>
              <a:ea typeface="Verdana" pitchFamily="34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03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3">
            <a:extLst>
              <a:ext uri="{FF2B5EF4-FFF2-40B4-BE49-F238E27FC236}">
                <a16:creationId xmlns:a16="http://schemas.microsoft.com/office/drawing/2014/main" id="{01FFDF5B-9E44-43A1-A4DB-6CFF2CDD4BCE}"/>
              </a:ext>
            </a:extLst>
          </p:cNvPr>
          <p:cNvSpPr txBox="1"/>
          <p:nvPr/>
        </p:nvSpPr>
        <p:spPr>
          <a:xfrm>
            <a:off x="8077196" y="6612885"/>
            <a:ext cx="4114800" cy="238758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1200" cap="none" spc="0" baseline="0">
                <a:solidFill>
                  <a:srgbClr val="646978"/>
                </a:solidFill>
                <a:uFillTx/>
                <a:latin typeface="Calibri" pitchFamily="34"/>
                <a:cs typeface="Calibri" pitchFamily="34"/>
              </a:rPr>
              <a:t>MoNoA© - Confidential - Patent Pending 820046-BE-U</a:t>
            </a:r>
          </a:p>
        </p:txBody>
      </p:sp>
      <p:sp>
        <p:nvSpPr>
          <p:cNvPr id="3" name="Tekstvak 5">
            <a:extLst>
              <a:ext uri="{FF2B5EF4-FFF2-40B4-BE49-F238E27FC236}">
                <a16:creationId xmlns:a16="http://schemas.microsoft.com/office/drawing/2014/main" id="{8ECEE909-3A50-452B-8C82-1094A7049E92}"/>
              </a:ext>
            </a:extLst>
          </p:cNvPr>
          <p:cNvSpPr txBox="1"/>
          <p:nvPr/>
        </p:nvSpPr>
        <p:spPr>
          <a:xfrm>
            <a:off x="5214354" y="5965335"/>
            <a:ext cx="1763292" cy="647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err="1">
                <a:solidFill>
                  <a:srgbClr val="FFFFFF"/>
                </a:solidFill>
              </a:rPr>
              <a:t>info@monoa.tech</a:t>
            </a:r>
            <a:endParaRPr lang="en-GB" sz="1200" dirty="0">
              <a:solidFill>
                <a:srgbClr val="FFFFFF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en-GB" sz="1400" b="1" dirty="0">
                <a:solidFill>
                  <a:srgbClr val="FFFFFF"/>
                </a:solidFill>
              </a:rPr>
              <a:t>www.monoa.tech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jong, vrouw, zitten, tafel&#10;&#10;Automatisch gegenereerde beschrijving">
            <a:extLst>
              <a:ext uri="{FF2B5EF4-FFF2-40B4-BE49-F238E27FC236}">
                <a16:creationId xmlns:a16="http://schemas.microsoft.com/office/drawing/2014/main" id="{BB621A32-275C-446C-86AE-EB24518D21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625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pic>
        <p:nvPicPr>
          <p:cNvPr id="4" name="Picture 2" descr="Afbeeldingsresultaat voor stress">
            <a:extLst>
              <a:ext uri="{FF2B5EF4-FFF2-40B4-BE49-F238E27FC236}">
                <a16:creationId xmlns:a16="http://schemas.microsoft.com/office/drawing/2014/main" id="{CE09DE68-478F-4C55-B27B-D485037C56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E3E9E7"/>
              </a:clrFrom>
              <a:clrTo>
                <a:srgbClr val="E3E9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8" r="3035"/>
          <a:stretch/>
        </p:blipFill>
        <p:spPr bwMode="auto">
          <a:xfrm>
            <a:off x="368775" y="742947"/>
            <a:ext cx="5570589" cy="51435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2">
            <a:extLst>
              <a:ext uri="{FF2B5EF4-FFF2-40B4-BE49-F238E27FC236}">
                <a16:creationId xmlns:a16="http://schemas.microsoft.com/office/drawing/2014/main" id="{83526670-E7E5-4249-83CC-49304CB0E531}"/>
              </a:ext>
            </a:extLst>
          </p:cNvPr>
          <p:cNvGrpSpPr/>
          <p:nvPr/>
        </p:nvGrpSpPr>
        <p:grpSpPr>
          <a:xfrm>
            <a:off x="3336126" y="310733"/>
            <a:ext cx="5519747" cy="3340736"/>
            <a:chOff x="3336126" y="2926117"/>
            <a:chExt cx="5519747" cy="334073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9AD239E-DFAB-40F5-A6D3-BA5E5F5BB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6126" y="2926117"/>
              <a:ext cx="5519747" cy="3340736"/>
            </a:xfrm>
            <a:prstGeom prst="rect">
              <a:avLst/>
            </a:prstGeom>
          </p:spPr>
        </p:pic>
        <p:sp>
          <p:nvSpPr>
            <p:cNvPr id="4" name="Rechthoek 1">
              <a:extLst>
                <a:ext uri="{FF2B5EF4-FFF2-40B4-BE49-F238E27FC236}">
                  <a16:creationId xmlns:a16="http://schemas.microsoft.com/office/drawing/2014/main" id="{C18B915E-2DC5-4817-A588-D506404556D5}"/>
                </a:ext>
              </a:extLst>
            </p:cNvPr>
            <p:cNvSpPr/>
            <p:nvPr/>
          </p:nvSpPr>
          <p:spPr>
            <a:xfrm>
              <a:off x="3438144" y="2926117"/>
              <a:ext cx="1554480" cy="5668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A729555-79A6-4FAC-BB44-DA98E5206AC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6" y="-642257"/>
            <a:ext cx="12202886" cy="8135257"/>
          </a:xfrm>
          <a:prstGeom prst="rect">
            <a:avLst/>
          </a:prstGeom>
        </p:spPr>
      </p:pic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53870BF6-DD2D-41BA-9961-4C3502589FD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160" r="367"/>
          <a:stretch>
            <a:fillRect/>
          </a:stretch>
        </p:blipFill>
        <p:spPr>
          <a:xfrm>
            <a:off x="4694995" y="3846367"/>
            <a:ext cx="2700662" cy="270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022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5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natuur&#10;&#10;Automatisch gegenereerde beschrijving">
            <a:extLst>
              <a:ext uri="{FF2B5EF4-FFF2-40B4-BE49-F238E27FC236}">
                <a16:creationId xmlns:a16="http://schemas.microsoft.com/office/drawing/2014/main" id="{AC836A0A-E3A8-4C43-8BC8-6DC08AECAF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9507"/>
          <a:stretch>
            <a:fillRect/>
          </a:stretch>
        </p:blipFill>
        <p:spPr>
          <a:xfrm>
            <a:off x="2297027" y="939829"/>
            <a:ext cx="7597941" cy="4794217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8E56F7CD-56B6-4DAD-A15A-10C376C80193}"/>
              </a:ext>
            </a:extLst>
          </p:cNvPr>
          <p:cNvSpPr txBox="1">
            <a:spLocks/>
          </p:cNvSpPr>
          <p:nvPr/>
        </p:nvSpPr>
        <p:spPr>
          <a:xfrm>
            <a:off x="6476654" y="386531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4FCEFF"/>
                </a:solidFill>
              </a:rPr>
              <a:t>Stress measurement</a:t>
            </a:r>
          </a:p>
          <a:p>
            <a:pPr lvl="1"/>
            <a:r>
              <a:rPr lang="en-US" dirty="0">
                <a:solidFill>
                  <a:srgbClr val="5EF0F7"/>
                </a:solidFill>
              </a:rPr>
              <a:t>Well-being</a:t>
            </a:r>
          </a:p>
          <a:p>
            <a:pPr lvl="2"/>
            <a:r>
              <a:rPr lang="en-US" dirty="0">
                <a:solidFill>
                  <a:srgbClr val="81F6D5"/>
                </a:solidFill>
              </a:rPr>
              <a:t>Body</a:t>
            </a:r>
          </a:p>
          <a:p>
            <a:pPr lvl="3"/>
            <a:r>
              <a:rPr lang="en-US" dirty="0"/>
              <a:t>Activity tracker </a:t>
            </a:r>
          </a:p>
          <a:p>
            <a:pPr lvl="3"/>
            <a:r>
              <a:rPr lang="en-US" dirty="0"/>
              <a:t>Motion tracker</a:t>
            </a:r>
          </a:p>
          <a:p>
            <a:pPr lvl="3"/>
            <a:r>
              <a:rPr lang="en-US" dirty="0"/>
              <a:t>Temperature</a:t>
            </a:r>
          </a:p>
          <a:p>
            <a:pPr lvl="3"/>
            <a:r>
              <a:rPr lang="en-US" dirty="0"/>
              <a:t>….</a:t>
            </a:r>
          </a:p>
          <a:p>
            <a:pPr lvl="2"/>
            <a:r>
              <a:rPr lang="en-US" dirty="0">
                <a:solidFill>
                  <a:srgbClr val="81F6D5"/>
                </a:solidFill>
              </a:rPr>
              <a:t>Mind</a:t>
            </a:r>
          </a:p>
          <a:p>
            <a:pPr lvl="3"/>
            <a:r>
              <a:rPr lang="en-US" dirty="0"/>
              <a:t>GSR measurement</a:t>
            </a:r>
          </a:p>
          <a:p>
            <a:pPr lvl="3"/>
            <a:r>
              <a:rPr lang="en-US" dirty="0"/>
              <a:t>Temperature</a:t>
            </a:r>
          </a:p>
          <a:p>
            <a:pPr lvl="3"/>
            <a:r>
              <a:rPr lang="en-US" dirty="0"/>
              <a:t>….</a:t>
            </a:r>
          </a:p>
        </p:txBody>
      </p:sp>
      <p:pic>
        <p:nvPicPr>
          <p:cNvPr id="4" name="Afbeelding 2">
            <a:extLst>
              <a:ext uri="{FF2B5EF4-FFF2-40B4-BE49-F238E27FC236}">
                <a16:creationId xmlns:a16="http://schemas.microsoft.com/office/drawing/2014/main" id="{AA277EFC-7B56-47AF-8207-BCBBC5181C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40"/>
          <a:stretch/>
        </p:blipFill>
        <p:spPr>
          <a:xfrm>
            <a:off x="6364171" y="4337265"/>
            <a:ext cx="4194972" cy="217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221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>
            <a:extLst>
              <a:ext uri="{FF2B5EF4-FFF2-40B4-BE49-F238E27FC236}">
                <a16:creationId xmlns:a16="http://schemas.microsoft.com/office/drawing/2014/main" id="{2A36433C-AF19-4A2C-A4AF-67B06AFFAF1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</a:blip>
          <a:srcRect l="20371" r="20371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pic>
        <p:nvPicPr>
          <p:cNvPr id="4" name="Afbeelding 8">
            <a:extLst>
              <a:ext uri="{FF2B5EF4-FFF2-40B4-BE49-F238E27FC236}">
                <a16:creationId xmlns:a16="http://schemas.microsoft.com/office/drawing/2014/main" id="{0E8E2063-075F-4805-A5B1-D033D3349BE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746" t="37486" r="18176" b="36320"/>
          <a:stretch>
            <a:fillRect/>
          </a:stretch>
        </p:blipFill>
        <p:spPr>
          <a:xfrm>
            <a:off x="3548054" y="2227571"/>
            <a:ext cx="5095896" cy="1126568"/>
          </a:xfrm>
          <a:prstGeom prst="rect">
            <a:avLst/>
          </a:prstGeom>
        </p:spPr>
      </p:pic>
      <p:sp>
        <p:nvSpPr>
          <p:cNvPr id="8" name="Tijdelijke aanduiding voor inhoud 28">
            <a:extLst>
              <a:ext uri="{FF2B5EF4-FFF2-40B4-BE49-F238E27FC236}">
                <a16:creationId xmlns:a16="http://schemas.microsoft.com/office/drawing/2014/main" id="{6C9D01AB-5AC2-4B99-9B61-2523FC3604CD}"/>
              </a:ext>
            </a:extLst>
          </p:cNvPr>
          <p:cNvSpPr txBox="1">
            <a:spLocks/>
          </p:cNvSpPr>
          <p:nvPr/>
        </p:nvSpPr>
        <p:spPr>
          <a:xfrm>
            <a:off x="486725" y="3794294"/>
            <a:ext cx="11218545" cy="28393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200050500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Montserrat" panose="0200050500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200050500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200050500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200050500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>
                <a:solidFill>
                  <a:srgbClr val="7CCA62">
                    <a:lumMod val="60000"/>
                    <a:lumOff val="40000"/>
                  </a:srgbClr>
                </a:solidFill>
                <a:latin typeface="Calibri" panose="020F0502020204030204"/>
              </a:rPr>
              <a:t>To optimize your </a:t>
            </a:r>
            <a:r>
              <a:rPr lang="en-US" sz="5400" b="1" dirty="0">
                <a:solidFill>
                  <a:srgbClr val="7CCA62">
                    <a:lumMod val="60000"/>
                    <a:lumOff val="40000"/>
                  </a:srgbClr>
                </a:solidFill>
                <a:latin typeface="Calibri" panose="020F0502020204030204"/>
              </a:rPr>
              <a:t>personal</a:t>
            </a:r>
            <a:r>
              <a:rPr lang="en-US" sz="4000" dirty="0">
                <a:solidFill>
                  <a:srgbClr val="7CCA62">
                    <a:lumMod val="60000"/>
                    <a:lumOff val="40000"/>
                  </a:srgbClr>
                </a:solidFill>
                <a:latin typeface="Calibri" panose="020F0502020204030204"/>
              </a:rPr>
              <a:t> well-being</a:t>
            </a:r>
            <a:r>
              <a:rPr lang="nl-BE" sz="4000" dirty="0">
                <a:solidFill>
                  <a:srgbClr val="7CCA62">
                    <a:lumMod val="60000"/>
                    <a:lumOff val="40000"/>
                  </a:srgbClr>
                </a:solidFill>
                <a:latin typeface="Calibri" panose="020F0502020204030204"/>
              </a:rPr>
              <a:t>!</a:t>
            </a:r>
            <a:endParaRPr lang="nl-BE" sz="4000" dirty="0">
              <a:solidFill>
                <a:srgbClr val="4FCEFF"/>
              </a:solidFill>
              <a:latin typeface="Calibri" panose="020F0502020204030204"/>
            </a:endParaRPr>
          </a:p>
          <a:p>
            <a:pPr marL="0" indent="0" algn="ctr">
              <a:buNone/>
            </a:pPr>
            <a:r>
              <a:rPr lang="en-GB" sz="2400" dirty="0">
                <a:solidFill>
                  <a:srgbClr val="4FCEFF"/>
                </a:solidFill>
                <a:latin typeface="Calibri" panose="020F0502020204030204"/>
              </a:rPr>
              <a:t>Monitoring, Connecting, </a:t>
            </a:r>
            <a:r>
              <a:rPr lang="en-GB" sz="4000" dirty="0">
                <a:solidFill>
                  <a:srgbClr val="4FCEFF"/>
                </a:solidFill>
                <a:latin typeface="Calibri" panose="020F0502020204030204"/>
              </a:rPr>
              <a:t>Supporting &amp; Coaching</a:t>
            </a:r>
          </a:p>
          <a:p>
            <a:pPr marL="0" indent="0" algn="ctr">
              <a:buNone/>
            </a:pPr>
            <a:r>
              <a:rPr lang="en-GB" sz="4000" dirty="0">
                <a:solidFill>
                  <a:srgbClr val="5EF0F7"/>
                </a:solidFill>
                <a:latin typeface="Calibri" panose="020F0502020204030204"/>
              </a:rPr>
              <a:t>Movement</a:t>
            </a:r>
            <a:r>
              <a:rPr lang="en-GB" sz="2400" dirty="0">
                <a:solidFill>
                  <a:srgbClr val="5EF0F7"/>
                </a:solidFill>
                <a:latin typeface="Calibri" panose="020F0502020204030204"/>
              </a:rPr>
              <a:t>, </a:t>
            </a:r>
            <a:r>
              <a:rPr lang="en-GB" sz="4000" dirty="0">
                <a:solidFill>
                  <a:srgbClr val="5EF0F7"/>
                </a:solidFill>
                <a:latin typeface="Calibri" panose="020F0502020204030204"/>
              </a:rPr>
              <a:t>Temperature, </a:t>
            </a:r>
            <a:r>
              <a:rPr lang="en-GB" sz="4000" b="1" dirty="0">
                <a:solidFill>
                  <a:srgbClr val="5EF0F7"/>
                </a:solidFill>
                <a:latin typeface="Calibri" panose="020F0502020204030204"/>
              </a:rPr>
              <a:t>Stress</a:t>
            </a:r>
            <a:r>
              <a:rPr lang="en-GB" sz="4000" dirty="0">
                <a:solidFill>
                  <a:srgbClr val="5EF0F7"/>
                </a:solidFill>
                <a:latin typeface="Calibri" panose="020F0502020204030204"/>
              </a:rPr>
              <a:t> ….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575578-6C57-40E4-8937-B27623AE1B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48212" y="-86634"/>
            <a:ext cx="2695575" cy="26955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8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>
            <a:extLst>
              <a:ext uri="{FF2B5EF4-FFF2-40B4-BE49-F238E27FC236}">
                <a16:creationId xmlns:a16="http://schemas.microsoft.com/office/drawing/2014/main" id="{048EA292-1AEE-493E-8EE1-6C9D75851DC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11000"/>
          </a:blip>
          <a:srcRect t="6824" b="8789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CE97B8E-5CDF-4D11-B010-47416F950A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850" t="7785" r="11600" b="1532"/>
          <a:stretch/>
        </p:blipFill>
        <p:spPr>
          <a:xfrm>
            <a:off x="825027" y="1280171"/>
            <a:ext cx="4507646" cy="4630497"/>
          </a:xfrm>
          <a:prstGeom prst="ellipse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5D4001A-0945-4DD7-9160-7A1AAF80DBF9}"/>
              </a:ext>
            </a:extLst>
          </p:cNvPr>
          <p:cNvGrpSpPr/>
          <p:nvPr/>
        </p:nvGrpSpPr>
        <p:grpSpPr>
          <a:xfrm>
            <a:off x="6239802" y="1694393"/>
            <a:ext cx="5127171" cy="3802052"/>
            <a:chOff x="6239802" y="1581308"/>
            <a:chExt cx="5127171" cy="3802052"/>
          </a:xfrm>
        </p:grpSpPr>
        <p:pic>
          <p:nvPicPr>
            <p:cNvPr id="1026" name="Picture 2" descr="Afbeeldingsresultaat voor azure ai">
              <a:extLst>
                <a:ext uri="{FF2B5EF4-FFF2-40B4-BE49-F238E27FC236}">
                  <a16:creationId xmlns:a16="http://schemas.microsoft.com/office/drawing/2014/main" id="{537E4F31-50AB-4E07-BF4F-86AA4B9DC5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9802" y="3891273"/>
              <a:ext cx="5127171" cy="14920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2A9F9FA-8E19-4A44-A5A2-B654AC72E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03388" y="1581308"/>
              <a:ext cx="1799999" cy="937305"/>
            </a:xfrm>
            <a:prstGeom prst="rect">
              <a:avLst/>
            </a:prstGeom>
          </p:spPr>
        </p:pic>
        <p:pic>
          <p:nvPicPr>
            <p:cNvPr id="1028" name="Picture 4" descr="Afbeeldingsresultaat voor azure logo">
              <a:extLst>
                <a:ext uri="{FF2B5EF4-FFF2-40B4-BE49-F238E27FC236}">
                  <a16:creationId xmlns:a16="http://schemas.microsoft.com/office/drawing/2014/main" id="{91FB021E-8834-469A-A7C2-948BE304D2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2721" y="2774048"/>
              <a:ext cx="2981332" cy="8617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DF678E65-E241-4954-94CC-0DA9F1F53691}"/>
              </a:ext>
            </a:extLst>
          </p:cNvPr>
          <p:cNvGrpSpPr/>
          <p:nvPr/>
        </p:nvGrpSpPr>
        <p:grpSpPr>
          <a:xfrm>
            <a:off x="5336358" y="1827135"/>
            <a:ext cx="6480000" cy="3902366"/>
            <a:chOff x="5336358" y="1611381"/>
            <a:chExt cx="6480000" cy="3902366"/>
          </a:xfrm>
        </p:grpSpPr>
        <p:pic>
          <p:nvPicPr>
            <p:cNvPr id="5" name="Image" descr="Image">
              <a:extLst>
                <a:ext uri="{FF2B5EF4-FFF2-40B4-BE49-F238E27FC236}">
                  <a16:creationId xmlns:a16="http://schemas.microsoft.com/office/drawing/2014/main" id="{4011AF8D-6594-4A23-A1F7-04C1B6D00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36358" y="1611382"/>
              <a:ext cx="2160000" cy="39023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Image" descr="Image">
              <a:extLst>
                <a:ext uri="{FF2B5EF4-FFF2-40B4-BE49-F238E27FC236}">
                  <a16:creationId xmlns:a16="http://schemas.microsoft.com/office/drawing/2014/main" id="{B8DA3CE4-0577-4024-9614-73E16366E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56358" y="1611381"/>
              <a:ext cx="2160000" cy="390236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" name="Image" descr="Image">
              <a:extLst>
                <a:ext uri="{FF2B5EF4-FFF2-40B4-BE49-F238E27FC236}">
                  <a16:creationId xmlns:a16="http://schemas.microsoft.com/office/drawing/2014/main" id="{A7106576-711A-48D8-A49F-A38B0632F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96358" y="1611381"/>
              <a:ext cx="2160000" cy="3902366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1" name="Rechthoek 10">
            <a:extLst>
              <a:ext uri="{FF2B5EF4-FFF2-40B4-BE49-F238E27FC236}">
                <a16:creationId xmlns:a16="http://schemas.microsoft.com/office/drawing/2014/main" id="{62B8AD66-A48B-4D7F-BF2A-D8738CFF1994}"/>
              </a:ext>
            </a:extLst>
          </p:cNvPr>
          <p:cNvSpPr/>
          <p:nvPr/>
        </p:nvSpPr>
        <p:spPr>
          <a:xfrm>
            <a:off x="6861515" y="352286"/>
            <a:ext cx="3459604" cy="769440"/>
          </a:xfrm>
          <a:prstGeom prst="rect">
            <a:avLst/>
          </a:prstGeom>
          <a:solidFill>
            <a:srgbClr val="FEFEFE">
              <a:alpha val="40000"/>
            </a:srgbClr>
          </a:solidFill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DD7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Coaching App </a:t>
            </a:r>
          </a:p>
        </p:txBody>
      </p:sp>
    </p:spTree>
    <p:extLst>
      <p:ext uri="{BB962C8B-B14F-4D97-AF65-F5344CB8AC3E}">
        <p14:creationId xmlns:p14="http://schemas.microsoft.com/office/powerpoint/2010/main" val="1823557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5">
            <a:extLst>
              <a:ext uri="{FF2B5EF4-FFF2-40B4-BE49-F238E27FC236}">
                <a16:creationId xmlns:a16="http://schemas.microsoft.com/office/drawing/2014/main" id="{F2B1302C-45EF-4435-8DAC-28F9FF448680}"/>
              </a:ext>
            </a:extLst>
          </p:cNvPr>
          <p:cNvSpPr txBox="1"/>
          <p:nvPr/>
        </p:nvSpPr>
        <p:spPr>
          <a:xfrm>
            <a:off x="6779059" y="2191338"/>
            <a:ext cx="4788000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12338"/>
                </a:solidFill>
              </a:rPr>
              <a:t>Look for strong specialized partners</a:t>
            </a:r>
          </a:p>
          <a:p>
            <a:pPr marL="171450" indent="-171450"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12338"/>
                </a:solidFill>
              </a:rPr>
              <a:t>Define proper needs &amp; strategy</a:t>
            </a:r>
          </a:p>
          <a:p>
            <a:pPr marL="171450" indent="-171450"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12338"/>
                </a:solidFill>
              </a:rPr>
              <a:t>Walk before you start running</a:t>
            </a:r>
          </a:p>
          <a:p>
            <a:pPr marL="171450" indent="-171450"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12338"/>
                </a:solidFill>
              </a:rPr>
              <a:t>Refine your first strategy</a:t>
            </a:r>
          </a:p>
          <a:p>
            <a:pPr marL="171450" indent="-171450"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12338"/>
                </a:solidFill>
              </a:rPr>
              <a:t>Secure your data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en-GB" sz="1200" dirty="0">
              <a:solidFill>
                <a:srgbClr val="212338"/>
              </a:solidFill>
            </a:endParaRPr>
          </a:p>
          <a:p>
            <a:pPr algn="ctr"/>
            <a:r>
              <a:rPr lang="en-GB" sz="1200" dirty="0">
                <a:solidFill>
                  <a:srgbClr val="212338"/>
                </a:solidFill>
              </a:rPr>
              <a:t> </a:t>
            </a:r>
          </a:p>
        </p:txBody>
      </p:sp>
      <p:pic>
        <p:nvPicPr>
          <p:cNvPr id="7" name="Afbeelding 9">
            <a:extLst>
              <a:ext uri="{FF2B5EF4-FFF2-40B4-BE49-F238E27FC236}">
                <a16:creationId xmlns:a16="http://schemas.microsoft.com/office/drawing/2014/main" id="{38BA65C9-4CFF-435B-B66E-6ACDF9E1B1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6" t="37486" r="18176" b="36320"/>
          <a:stretch/>
        </p:blipFill>
        <p:spPr>
          <a:xfrm>
            <a:off x="1001487" y="2321916"/>
            <a:ext cx="4039290" cy="89298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Kantoor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sentiee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oNoA Template" id="{2BEF3A88-5F50-FF4F-BB63-E556E9EA3F5E}" vid="{BFBFC122-ABDA-6C46-A22F-B7A7192BE683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MoNoA%20Template</Template>
  <TotalTime>48</TotalTime>
  <Words>360</Words>
  <Application>Microsoft Office PowerPoint</Application>
  <PresentationFormat>Widescreen</PresentationFormat>
  <Paragraphs>63</Paragraphs>
  <Slides>10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Verdana</vt:lpstr>
      <vt:lpstr>Wingdings</vt:lpstr>
      <vt:lpstr>Kantoorthema</vt:lpstr>
      <vt:lpstr>1_Kantoorthema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Stijn Bogaerts</dc:creator>
  <cp:lastModifiedBy>BOGAERTS Stijn (STL/ATS)</cp:lastModifiedBy>
  <cp:revision>28</cp:revision>
  <dcterms:created xsi:type="dcterms:W3CDTF">2019-10-17T18:27:42Z</dcterms:created>
  <dcterms:modified xsi:type="dcterms:W3CDTF">2019-11-19T20:27:07Z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  <property fmtid="{D5CDD505-2E9C-101B-9397-08002B2CF9AE}" pid="3" name="MSIP_Label_49c568a3-8637-42ee-a65c-3dcd5fe35721_Enabled">
    <vt:lpwstr>True</vt:lpwstr>
  </property>
  <property fmtid="{D5CDD505-2E9C-101B-9397-08002B2CF9AE}" pid="4" name="MSIP_Label_49c568a3-8637-42ee-a65c-3dcd5fe35721_SiteId">
    <vt:lpwstr>e7ab81b2-1e84-4bf7-9dcb-b6fec01ed138</vt:lpwstr>
  </property>
  <property fmtid="{D5CDD505-2E9C-101B-9397-08002B2CF9AE}" pid="5" name="MSIP_Label_49c568a3-8637-42ee-a65c-3dcd5fe35721_Owner">
    <vt:lpwstr>stijn.bogaerts@proximus.com</vt:lpwstr>
  </property>
  <property fmtid="{D5CDD505-2E9C-101B-9397-08002B2CF9AE}" pid="6" name="MSIP_Label_49c568a3-8637-42ee-a65c-3dcd5fe35721_SetDate">
    <vt:lpwstr>2019-10-21T19:29:59.6238188Z</vt:lpwstr>
  </property>
  <property fmtid="{D5CDD505-2E9C-101B-9397-08002B2CF9AE}" pid="7" name="MSIP_Label_49c568a3-8637-42ee-a65c-3dcd5fe35721_Name">
    <vt:lpwstr>Confidential</vt:lpwstr>
  </property>
  <property fmtid="{D5CDD505-2E9C-101B-9397-08002B2CF9AE}" pid="8" name="MSIP_Label_49c568a3-8637-42ee-a65c-3dcd5fe35721_Application">
    <vt:lpwstr>Microsoft Azure Information Protection</vt:lpwstr>
  </property>
  <property fmtid="{D5CDD505-2E9C-101B-9397-08002B2CF9AE}" pid="9" name="MSIP_Label_49c568a3-8637-42ee-a65c-3dcd5fe35721_Extended_MSFT_Method">
    <vt:lpwstr>Automatic</vt:lpwstr>
  </property>
  <property fmtid="{D5CDD505-2E9C-101B-9397-08002B2CF9AE}" pid="10" name="Sensitivity">
    <vt:lpwstr>Confidential</vt:lpwstr>
  </property>
</Properties>
</file>