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70" r:id="rId2"/>
    <p:sldMasterId id="2147483690" r:id="rId3"/>
    <p:sldMasterId id="2147483693" r:id="rId4"/>
    <p:sldMasterId id="2147483704" r:id="rId5"/>
  </p:sldMasterIdLst>
  <p:notesMasterIdLst>
    <p:notesMasterId r:id="rId12"/>
  </p:notesMasterIdLst>
  <p:sldIdLst>
    <p:sldId id="309" r:id="rId6"/>
    <p:sldId id="267" r:id="rId7"/>
    <p:sldId id="318" r:id="rId8"/>
    <p:sldId id="854" r:id="rId9"/>
    <p:sldId id="303" r:id="rId10"/>
    <p:sldId id="274" r:id="rId11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  <p:cmAuthor id="2" name="Fiers Jeroen" initials="FJ" lastIdx="4" clrIdx="1">
    <p:extLst>
      <p:ext uri="{19B8F6BF-5375-455C-9EA6-DF929625EA0E}">
        <p15:presenceInfo xmlns:p15="http://schemas.microsoft.com/office/powerpoint/2012/main" userId="S::jeroen.fiers@vlaio.be::a3c8dc34-af0d-4170-9f0f-38ce2015440c" providerId="AD"/>
      </p:ext>
    </p:extLst>
  </p:cmAuthor>
  <p:cmAuthor id="3" name="Van de Loock Leo" initials="VdLL" lastIdx="6" clrIdx="2">
    <p:extLst>
      <p:ext uri="{19B8F6BF-5375-455C-9EA6-DF929625EA0E}">
        <p15:presenceInfo xmlns:p15="http://schemas.microsoft.com/office/powerpoint/2012/main" userId="S::leo.vandeloock@vlaio.be::37feb79b-ec47-483e-b84d-78b4bbcb21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007AC9"/>
    <a:srgbClr val="D10074"/>
    <a:srgbClr val="009B48"/>
    <a:srgbClr val="E37222"/>
    <a:srgbClr val="9CDCD9"/>
    <a:srgbClr val="3FCFD5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9796" autoAdjust="0"/>
  </p:normalViewPr>
  <p:slideViewPr>
    <p:cSldViewPr snapToGrid="0" snapToObjects="1">
      <p:cViewPr varScale="1">
        <p:scale>
          <a:sx n="87" d="100"/>
          <a:sy n="87" d="100"/>
        </p:scale>
        <p:origin x="1728" y="90"/>
      </p:cViewPr>
      <p:guideLst/>
    </p:cSldViewPr>
  </p:slideViewPr>
  <p:outlineViewPr>
    <p:cViewPr>
      <p:scale>
        <a:sx n="33" d="100"/>
        <a:sy n="33" d="100"/>
      </p:scale>
      <p:origin x="0" y="-22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2/12/2019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211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121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746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E54BD-4699-DD40-9EAF-99EED244CE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3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E1F0A97-2A15-4971-97AE-F6AC17DF6C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679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E88981-6B68-B149-8A88-2F34EA6C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186" y="905893"/>
            <a:ext cx="2323813" cy="905893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5306D2C2-901E-D34A-BA20-02F0F78228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0916" y="1152762"/>
            <a:ext cx="5320333" cy="17907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3318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29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1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0"/>
            <a:ext cx="7241994" cy="1790701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9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661606"/>
            <a:ext cx="5945630" cy="720000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900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800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700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600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0" y="1400589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0" y="2750074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0" y="3639782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5" y="2750074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0" y="2750074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4" y="3639782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8" y="3639782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_HOOFDSTUKSLIDEC_zigzag +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8D972E1-A61A-E14A-A149-F8E59ED5A91D}"/>
              </a:ext>
            </a:extLst>
          </p:cNvPr>
          <p:cNvSpPr/>
          <p:nvPr userDrawn="1"/>
        </p:nvSpPr>
        <p:spPr>
          <a:xfrm>
            <a:off x="0" y="-1125"/>
            <a:ext cx="9144000" cy="514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24198B7D-DA72-174B-9787-B28BE0C7A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578" y="0"/>
            <a:ext cx="9181578" cy="5143500"/>
          </a:xfrm>
          <a:prstGeom prst="rect">
            <a:avLst/>
          </a:prstGeom>
        </p:spPr>
      </p:pic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D1DAC7B6-565A-8B4B-9E46-267F98FF06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578" y="-2250"/>
            <a:ext cx="4207109" cy="5148000"/>
          </a:xfrm>
          <a:custGeom>
            <a:avLst/>
            <a:gdLst>
              <a:gd name="connsiteX0" fmla="*/ 0 w 4207109"/>
              <a:gd name="connsiteY0" fmla="*/ 0 h 5148000"/>
              <a:gd name="connsiteX1" fmla="*/ 3018600 w 4207109"/>
              <a:gd name="connsiteY1" fmla="*/ 0 h 5148000"/>
              <a:gd name="connsiteX2" fmla="*/ 4207109 w 4207109"/>
              <a:gd name="connsiteY2" fmla="*/ 5148000 h 5148000"/>
              <a:gd name="connsiteX3" fmla="*/ 0 w 4207109"/>
              <a:gd name="connsiteY3" fmla="*/ 51480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109" h="5148000">
                <a:moveTo>
                  <a:pt x="0" y="0"/>
                </a:moveTo>
                <a:lnTo>
                  <a:pt x="3018600" y="0"/>
                </a:lnTo>
                <a:lnTo>
                  <a:pt x="4207109" y="5148000"/>
                </a:lnTo>
                <a:lnTo>
                  <a:pt x="0" y="514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DA882A9-1503-2944-A958-8CE0A914D3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0916" y="4375501"/>
            <a:ext cx="2662349" cy="35237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D42FFFB7-82EC-6247-8350-05594AD20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3117871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38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715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0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2979239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29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1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711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a_ziz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7289FFD-DB2D-7D47-B255-7925EF629602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5AD9706-0929-194C-9AEC-605D2663D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Vrije vorm 22">
            <a:extLst>
              <a:ext uri="{FF2B5EF4-FFF2-40B4-BE49-F238E27FC236}">
                <a16:creationId xmlns:a16="http://schemas.microsoft.com/office/drawing/2014/main" id="{FC2031AC-1FD1-C94F-89F4-4615CD901376}"/>
              </a:ext>
            </a:extLst>
          </p:cNvPr>
          <p:cNvSpPr/>
          <p:nvPr userDrawn="1"/>
        </p:nvSpPr>
        <p:spPr>
          <a:xfrm>
            <a:off x="-3600" y="-360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NL"/>
          </a:p>
        </p:txBody>
      </p:sp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650487-01D4-3840-B12F-B0CCDA16E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236481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5_TEKSTLIDE (twe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2626BDC3-B11A-405C-B7AB-453E8363EC4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27571" y="1361601"/>
            <a:ext cx="402767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3661759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957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04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0"/>
            <a:ext cx="7241994" cy="1790701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9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661606"/>
            <a:ext cx="5945630" cy="720000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900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800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700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600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843203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0" y="1400589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0" y="2750074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0" y="3639782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5" y="2750074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0" y="2750074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4" y="3639782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8" y="3639782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8360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65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13306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0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68021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29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1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30659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548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b_beel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BF6BA-1B4F-0241-BD50-3FD14E19DC2E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702F2F7-4C93-4BBD-9FF2-D81B3C8FD5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23449" y="-20250"/>
            <a:ext cx="6120551" cy="5184000"/>
          </a:xfrm>
          <a:custGeom>
            <a:avLst/>
            <a:gdLst>
              <a:gd name="connsiteX0" fmla="*/ 0 w 6120551"/>
              <a:gd name="connsiteY0" fmla="*/ 0 h 5184000"/>
              <a:gd name="connsiteX1" fmla="*/ 6120551 w 6120551"/>
              <a:gd name="connsiteY1" fmla="*/ 0 h 5184000"/>
              <a:gd name="connsiteX2" fmla="*/ 6120551 w 6120551"/>
              <a:gd name="connsiteY2" fmla="*/ 5184000 h 5184000"/>
              <a:gd name="connsiteX3" fmla="*/ 1196820 w 6120551"/>
              <a:gd name="connsiteY3" fmla="*/ 5184000 h 51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551" h="5184000">
                <a:moveTo>
                  <a:pt x="0" y="0"/>
                </a:moveTo>
                <a:lnTo>
                  <a:pt x="6120551" y="0"/>
                </a:lnTo>
                <a:lnTo>
                  <a:pt x="6120551" y="5184000"/>
                </a:lnTo>
                <a:lnTo>
                  <a:pt x="1196820" y="5184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pictogram om een afbeelding toe te voegen staat achter het tweede titelbalkje. </a:t>
            </a:r>
            <a:b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Schuif het naar rechts om op het pictogram te kunnen klikken. </a:t>
            </a:r>
          </a:p>
        </p:txBody>
      </p:sp>
      <p:sp>
        <p:nvSpPr>
          <p:cNvPr id="30" name="Vrije vorm 29">
            <a:extLst>
              <a:ext uri="{FF2B5EF4-FFF2-40B4-BE49-F238E27FC236}">
                <a16:creationId xmlns:a16="http://schemas.microsoft.com/office/drawing/2014/main" id="{52F8AB80-2E91-8A42-BAD6-88AE3248B4CD}"/>
              </a:ext>
            </a:extLst>
          </p:cNvPr>
          <p:cNvSpPr/>
          <p:nvPr userDrawn="1"/>
        </p:nvSpPr>
        <p:spPr>
          <a:xfrm>
            <a:off x="-3600" y="-225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1841E9-5870-384E-91B6-0010CB1CC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368229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63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0"/>
            <a:ext cx="7241994" cy="1790701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9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661606"/>
            <a:ext cx="5945630" cy="720000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900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800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700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600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04225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0" y="1400589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0" y="2750074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0" y="3639782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5" y="2750074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0" y="2750074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4" y="3639782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8" y="3639782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980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575E-9923-40F7-B0AD-30FFE2135595}" type="datetimeFigureOut">
              <a:rPr lang="nl-BE" smtClean="0"/>
              <a:t>2/12/2019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39E-CEB8-45FB-95CF-B574B57E31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32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C_zigzag +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8D972E1-A61A-E14A-A149-F8E59ED5A91D}"/>
              </a:ext>
            </a:extLst>
          </p:cNvPr>
          <p:cNvSpPr/>
          <p:nvPr userDrawn="1"/>
        </p:nvSpPr>
        <p:spPr>
          <a:xfrm>
            <a:off x="0" y="-1125"/>
            <a:ext cx="9144000" cy="514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24198B7D-DA72-174B-9787-B28BE0C7A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578" y="0"/>
            <a:ext cx="9181578" cy="5143500"/>
          </a:xfrm>
          <a:prstGeom prst="rect">
            <a:avLst/>
          </a:prstGeom>
        </p:spPr>
      </p:pic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D1DAC7B6-565A-8B4B-9E46-267F98FF06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578" y="-2250"/>
            <a:ext cx="4207109" cy="5148000"/>
          </a:xfrm>
          <a:custGeom>
            <a:avLst/>
            <a:gdLst>
              <a:gd name="connsiteX0" fmla="*/ 0 w 4207109"/>
              <a:gd name="connsiteY0" fmla="*/ 0 h 5148000"/>
              <a:gd name="connsiteX1" fmla="*/ 3018600 w 4207109"/>
              <a:gd name="connsiteY1" fmla="*/ 0 h 5148000"/>
              <a:gd name="connsiteX2" fmla="*/ 4207109 w 4207109"/>
              <a:gd name="connsiteY2" fmla="*/ 5148000 h 5148000"/>
              <a:gd name="connsiteX3" fmla="*/ 0 w 4207109"/>
              <a:gd name="connsiteY3" fmla="*/ 51480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109" h="5148000">
                <a:moveTo>
                  <a:pt x="0" y="0"/>
                </a:moveTo>
                <a:lnTo>
                  <a:pt x="3018600" y="0"/>
                </a:lnTo>
                <a:lnTo>
                  <a:pt x="4207109" y="5148000"/>
                </a:lnTo>
                <a:lnTo>
                  <a:pt x="0" y="514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DA882A9-1503-2944-A958-8CE0A914D3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0916" y="4375501"/>
            <a:ext cx="2662349" cy="35237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D42FFFB7-82EC-6247-8350-05594AD20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370833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1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9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jdelijke aanduiding voor afbeelding 8"/>
          <p:cNvSpPr>
            <a:spLocks noGrp="1"/>
          </p:cNvSpPr>
          <p:nvPr>
            <p:ph type="pic" sz="half" idx="13"/>
          </p:nvPr>
        </p:nvSpPr>
        <p:spPr>
          <a:xfrm>
            <a:off x="360000" y="1260000"/>
            <a:ext cx="3704401" cy="3152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00000" y="1260000"/>
            <a:ext cx="4065187" cy="3152933"/>
          </a:xfrm>
          <a:prstGeom prst="rect">
            <a:avLst/>
          </a:prstGeom>
        </p:spPr>
        <p:txBody>
          <a:bodyPr/>
          <a:lstStyle>
            <a:lvl1pPr>
              <a:buClr>
                <a:srgbClr val="2F2F2E"/>
              </a:buClr>
              <a:defRPr sz="2000" b="0">
                <a:solidFill>
                  <a:schemeClr val="tx2"/>
                </a:solidFill>
              </a:defRPr>
            </a:lvl1pPr>
            <a:lvl2pPr marL="382500" indent="-202500">
              <a:buClr>
                <a:srgbClr val="2F2F2E"/>
              </a:buClr>
              <a:defRPr sz="1800" b="0">
                <a:solidFill>
                  <a:schemeClr val="tx2"/>
                </a:solidFill>
              </a:defRPr>
            </a:lvl2pPr>
            <a:lvl3pPr marL="591428" indent="-231428">
              <a:buClr>
                <a:srgbClr val="2F2F2E"/>
              </a:buClr>
              <a:defRPr sz="1600" b="0">
                <a:solidFill>
                  <a:schemeClr val="tx2"/>
                </a:solidFill>
              </a:defRPr>
            </a:lvl3pPr>
            <a:lvl4pPr marL="789230" indent="-249230">
              <a:buClr>
                <a:srgbClr val="2F2F2E"/>
              </a:buClr>
              <a:defRPr sz="1400" b="0">
                <a:solidFill>
                  <a:schemeClr val="tx2"/>
                </a:solidFill>
              </a:defRPr>
            </a:lvl4pPr>
            <a:lvl5pPr marL="969230" indent="-249230">
              <a:buClr>
                <a:srgbClr val="2F2F2E"/>
              </a:buClr>
              <a:defRPr sz="1200" b="0">
                <a:solidFill>
                  <a:schemeClr val="tx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59999" y="359999"/>
            <a:ext cx="8205187" cy="753183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1354962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0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4">
            <a:extLst>
              <a:ext uri="{FF2B5EF4-FFF2-40B4-BE49-F238E27FC236}">
                <a16:creationId xmlns:a16="http://schemas.microsoft.com/office/drawing/2014/main" id="{19B11C34-65D1-0843-826B-B64570DE76E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8657864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fbeelding 9" descr="Afbeelding 9">
            <a:extLst>
              <a:ext uri="{FF2B5EF4-FFF2-40B4-BE49-F238E27FC236}">
                <a16:creationId xmlns:a16="http://schemas.microsoft.com/office/drawing/2014/main" id="{8DBCB29A-7E4E-A94F-BAA6-0396071A57F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65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78" r:id="rId3"/>
    <p:sldLayoutId id="2147483679" r:id="rId4"/>
    <p:sldLayoutId id="2147483692" r:id="rId5"/>
    <p:sldLayoutId id="2147483719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rgbClr val="00B05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B3A7DE57-522B-E44A-813C-C0EFA42A4F4A}"/>
              </a:ext>
            </a:extLst>
          </p:cNvPr>
          <p:cNvGrpSpPr/>
          <p:nvPr userDrawn="1"/>
        </p:nvGrpSpPr>
        <p:grpSpPr>
          <a:xfrm>
            <a:off x="0" y="4565266"/>
            <a:ext cx="9150031" cy="578234"/>
            <a:chOff x="0" y="-1"/>
            <a:chExt cx="9150030" cy="578233"/>
          </a:xfrm>
        </p:grpSpPr>
        <p:sp>
          <p:nvSpPr>
            <p:cNvPr id="8" name="Handmatige invoer 1">
              <a:extLst>
                <a:ext uri="{FF2B5EF4-FFF2-40B4-BE49-F238E27FC236}">
                  <a16:creationId xmlns:a16="http://schemas.microsoft.com/office/drawing/2014/main" id="{C63AB17E-98C9-5E49-BDD2-8450D95D9910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9" name="Afbeelding 8" descr="Afbeelding 8">
              <a:extLst>
                <a:ext uri="{FF2B5EF4-FFF2-40B4-BE49-F238E27FC236}">
                  <a16:creationId xmlns:a16="http://schemas.microsoft.com/office/drawing/2014/main" id="{98D656A5-59DA-0D4D-8111-4EFA7C05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  <p:sldLayoutId id="21474837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14BAD1F-0ABB-9844-B4D8-121892F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554400"/>
            <a:ext cx="7560000" cy="54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D7E14F-1825-7A41-8A2A-81AF7CBFE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0" y="1180800"/>
            <a:ext cx="7635322" cy="331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2" name="Handmatige invoer 1"/>
          <p:cNvSpPr/>
          <p:nvPr userDrawn="1"/>
        </p:nvSpPr>
        <p:spPr>
          <a:xfrm>
            <a:off x="-1" y="4565270"/>
            <a:ext cx="9150029" cy="5782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3"/>
              <a:gd name="connsiteY0" fmla="*/ 6060 h 14060"/>
              <a:gd name="connsiteX1" fmla="*/ 10013 w 10013"/>
              <a:gd name="connsiteY1" fmla="*/ 0 h 14060"/>
              <a:gd name="connsiteX2" fmla="*/ 10000 w 10013"/>
              <a:gd name="connsiteY2" fmla="*/ 14060 h 14060"/>
              <a:gd name="connsiteX3" fmla="*/ 0 w 10013"/>
              <a:gd name="connsiteY3" fmla="*/ 14060 h 14060"/>
              <a:gd name="connsiteX4" fmla="*/ 0 w 10013"/>
              <a:gd name="connsiteY4" fmla="*/ 6060 h 14060"/>
              <a:gd name="connsiteX0" fmla="*/ 0 w 10013"/>
              <a:gd name="connsiteY0" fmla="*/ 9462 h 14060"/>
              <a:gd name="connsiteX1" fmla="*/ 10013 w 10013"/>
              <a:gd name="connsiteY1" fmla="*/ 0 h 14060"/>
              <a:gd name="connsiteX2" fmla="*/ 10000 w 10013"/>
              <a:gd name="connsiteY2" fmla="*/ 14060 h 14060"/>
              <a:gd name="connsiteX3" fmla="*/ 0 w 10013"/>
              <a:gd name="connsiteY3" fmla="*/ 14060 h 14060"/>
              <a:gd name="connsiteX4" fmla="*/ 0 w 10013"/>
              <a:gd name="connsiteY4" fmla="*/ 9462 h 14060"/>
              <a:gd name="connsiteX0" fmla="*/ 0 w 10000"/>
              <a:gd name="connsiteY0" fmla="*/ 9326 h 13924"/>
              <a:gd name="connsiteX1" fmla="*/ 9965 w 10000"/>
              <a:gd name="connsiteY1" fmla="*/ 0 h 13924"/>
              <a:gd name="connsiteX2" fmla="*/ 10000 w 10000"/>
              <a:gd name="connsiteY2" fmla="*/ 13924 h 13924"/>
              <a:gd name="connsiteX3" fmla="*/ 0 w 10000"/>
              <a:gd name="connsiteY3" fmla="*/ 13924 h 13924"/>
              <a:gd name="connsiteX4" fmla="*/ 0 w 10000"/>
              <a:gd name="connsiteY4" fmla="*/ 9326 h 13924"/>
              <a:gd name="connsiteX0" fmla="*/ 0 w 9965"/>
              <a:gd name="connsiteY0" fmla="*/ 9326 h 13924"/>
              <a:gd name="connsiteX1" fmla="*/ 9965 w 9965"/>
              <a:gd name="connsiteY1" fmla="*/ 0 h 13924"/>
              <a:gd name="connsiteX2" fmla="*/ 9959 w 9965"/>
              <a:gd name="connsiteY2" fmla="*/ 13924 h 13924"/>
              <a:gd name="connsiteX3" fmla="*/ 0 w 9965"/>
              <a:gd name="connsiteY3" fmla="*/ 13924 h 13924"/>
              <a:gd name="connsiteX4" fmla="*/ 0 w 9965"/>
              <a:gd name="connsiteY4" fmla="*/ 9326 h 13924"/>
              <a:gd name="connsiteX0" fmla="*/ 0 w 10000"/>
              <a:gd name="connsiteY0" fmla="*/ 5721 h 9023"/>
              <a:gd name="connsiteX1" fmla="*/ 10000 w 10000"/>
              <a:gd name="connsiteY1" fmla="*/ 0 h 9023"/>
              <a:gd name="connsiteX2" fmla="*/ 9994 w 10000"/>
              <a:gd name="connsiteY2" fmla="*/ 9023 h 9023"/>
              <a:gd name="connsiteX3" fmla="*/ 0 w 10000"/>
              <a:gd name="connsiteY3" fmla="*/ 9023 h 9023"/>
              <a:gd name="connsiteX4" fmla="*/ 0 w 10000"/>
              <a:gd name="connsiteY4" fmla="*/ 5721 h 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023">
                <a:moveTo>
                  <a:pt x="0" y="5721"/>
                </a:moveTo>
                <a:cubicBezTo>
                  <a:pt x="3350" y="4270"/>
                  <a:pt x="6650" y="1451"/>
                  <a:pt x="10000" y="0"/>
                </a:cubicBezTo>
                <a:cubicBezTo>
                  <a:pt x="9996" y="3366"/>
                  <a:pt x="9998" y="5657"/>
                  <a:pt x="9994" y="9023"/>
                </a:cubicBezTo>
                <a:lnTo>
                  <a:pt x="0" y="9023"/>
                </a:lnTo>
                <a:lnTo>
                  <a:pt x="0" y="57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2257" y="4762800"/>
            <a:ext cx="2008631" cy="3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0603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marL="0" indent="0" algn="l" defTabSz="180000" rtl="0" eaLnBrk="1" latinLnBrk="0" hangingPunct="1">
        <a:lnSpc>
          <a:spcPct val="90000"/>
        </a:lnSpc>
        <a:spcBef>
          <a:spcPct val="0"/>
        </a:spcBef>
        <a:buClr>
          <a:srgbClr val="59C1D3"/>
        </a:buClr>
        <a:buFontTx/>
        <a:buNone/>
        <a:tabLst/>
        <a:defRPr sz="32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0000" indent="-180000" algn="l" defTabSz="685800" rtl="0" eaLnBrk="1" latinLnBrk="0" hangingPunct="1">
        <a:lnSpc>
          <a:spcPct val="90000"/>
        </a:lnSpc>
        <a:spcBef>
          <a:spcPts val="750"/>
        </a:spcBef>
        <a:buClrTx/>
        <a:buFont typeface="LucidaGrande" panose="020B0600040502020204" pitchFamily="34" charset="0"/>
        <a:buChar char="‣"/>
        <a:defRPr sz="1600" kern="1200">
          <a:solidFill>
            <a:srgbClr val="2F2F2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600" kern="1200">
          <a:solidFill>
            <a:srgbClr val="2F2F2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4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400" kern="1200">
          <a:solidFill>
            <a:srgbClr val="2F2F2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2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35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0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35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2" pos="5465">
          <p15:clr>
            <a:srgbClr val="F26B43"/>
          </p15:clr>
        </p15:guide>
        <p15:guide id="3" pos="363">
          <p15:clr>
            <a:srgbClr val="F26B43"/>
          </p15:clr>
        </p15:guide>
        <p15:guide id="4" pos="544">
          <p15:clr>
            <a:srgbClr val="F26B43"/>
          </p15:clr>
        </p15:guide>
        <p15:guide id="5" orient="horz" pos="169">
          <p15:clr>
            <a:srgbClr val="F26B43"/>
          </p15:clr>
        </p15:guide>
        <p15:guide id="6" orient="horz" pos="350">
          <p15:clr>
            <a:srgbClr val="F26B43"/>
          </p15:clr>
        </p15:guide>
        <p15:guide id="7" pos="539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B3A7DE57-522B-E44A-813C-C0EFA42A4F4A}"/>
              </a:ext>
            </a:extLst>
          </p:cNvPr>
          <p:cNvGrpSpPr/>
          <p:nvPr userDrawn="1"/>
        </p:nvGrpSpPr>
        <p:grpSpPr>
          <a:xfrm>
            <a:off x="0" y="4565266"/>
            <a:ext cx="9150031" cy="578234"/>
            <a:chOff x="0" y="-1"/>
            <a:chExt cx="9150030" cy="578233"/>
          </a:xfrm>
        </p:grpSpPr>
        <p:sp>
          <p:nvSpPr>
            <p:cNvPr id="8" name="Handmatige invoer 1">
              <a:extLst>
                <a:ext uri="{FF2B5EF4-FFF2-40B4-BE49-F238E27FC236}">
                  <a16:creationId xmlns:a16="http://schemas.microsoft.com/office/drawing/2014/main" id="{C63AB17E-98C9-5E49-BDD2-8450D95D9910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9" name="Afbeelding 8" descr="Afbeelding 8">
              <a:extLst>
                <a:ext uri="{FF2B5EF4-FFF2-40B4-BE49-F238E27FC236}">
                  <a16:creationId xmlns:a16="http://schemas.microsoft.com/office/drawing/2014/main" id="{98D656A5-59DA-0D4D-8111-4EFA7C05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337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B3A7DE57-522B-E44A-813C-C0EFA42A4F4A}"/>
              </a:ext>
            </a:extLst>
          </p:cNvPr>
          <p:cNvGrpSpPr/>
          <p:nvPr userDrawn="1"/>
        </p:nvGrpSpPr>
        <p:grpSpPr>
          <a:xfrm>
            <a:off x="0" y="4565266"/>
            <a:ext cx="9150031" cy="578234"/>
            <a:chOff x="0" y="-1"/>
            <a:chExt cx="9150030" cy="578233"/>
          </a:xfrm>
        </p:grpSpPr>
        <p:sp>
          <p:nvSpPr>
            <p:cNvPr id="8" name="Handmatige invoer 1">
              <a:extLst>
                <a:ext uri="{FF2B5EF4-FFF2-40B4-BE49-F238E27FC236}">
                  <a16:creationId xmlns:a16="http://schemas.microsoft.com/office/drawing/2014/main" id="{C63AB17E-98C9-5E49-BDD2-8450D95D9910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9" name="Afbeelding 8" descr="Afbeelding 8">
              <a:extLst>
                <a:ext uri="{FF2B5EF4-FFF2-40B4-BE49-F238E27FC236}">
                  <a16:creationId xmlns:a16="http://schemas.microsoft.com/office/drawing/2014/main" id="{98D656A5-59DA-0D4D-8111-4EFA7C05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9286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Jo.bultreys@vlaio.be" TargetMode="External"/><Relationship Id="rId5" Type="http://schemas.openxmlformats.org/officeDocument/2006/relationships/hyperlink" Target="mailto:info@vlaio.be" TargetMode="External"/><Relationship Id="rId4" Type="http://schemas.openxmlformats.org/officeDocument/2006/relationships/hyperlink" Target="mailto:ai@vlaio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88983E97-FF9F-4530-9E1A-F4D5B0497CF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7578" y="-2250"/>
            <a:ext cx="4207109" cy="514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E057B76-C8EF-4620-AFEE-C4DCF213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697" y="338450"/>
            <a:ext cx="5471095" cy="62324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BE" dirty="0" err="1">
                <a:latin typeface="+mn-lt"/>
                <a:ea typeface="+mn-ea"/>
                <a:cs typeface="+mn-cs"/>
              </a:rPr>
              <a:t>Flemish</a:t>
            </a:r>
            <a:r>
              <a:rPr lang="nl-BE" dirty="0">
                <a:latin typeface="+mn-lt"/>
                <a:ea typeface="+mn-ea"/>
                <a:cs typeface="+mn-cs"/>
              </a:rPr>
              <a:t> Policy Agenda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42AF40A-FE4A-4461-9B06-C977BE947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8177" y="4375501"/>
            <a:ext cx="2662349" cy="352378"/>
          </a:xfrm>
        </p:spPr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3E057B76-C8EF-4620-AFEE-C4DCF213E9EF}"/>
              </a:ext>
            </a:extLst>
          </p:cNvPr>
          <p:cNvSpPr txBox="1">
            <a:spLocks/>
          </p:cNvSpPr>
          <p:nvPr/>
        </p:nvSpPr>
        <p:spPr>
          <a:xfrm>
            <a:off x="3917922" y="1057311"/>
            <a:ext cx="5068870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BE" dirty="0" err="1">
                <a:latin typeface="+mn-lt"/>
                <a:ea typeface="+mn-ea"/>
                <a:cs typeface="+mn-cs"/>
              </a:rPr>
              <a:t>Artificial</a:t>
            </a:r>
            <a:r>
              <a:rPr lang="nl-BE" dirty="0">
                <a:latin typeface="+mn-lt"/>
                <a:ea typeface="+mn-ea"/>
                <a:cs typeface="+mn-cs"/>
              </a:rPr>
              <a:t> Intelligence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27FC4AFB-AA26-4A51-8E12-140412C5637D}"/>
              </a:ext>
            </a:extLst>
          </p:cNvPr>
          <p:cNvSpPr txBox="1">
            <a:spLocks/>
          </p:cNvSpPr>
          <p:nvPr/>
        </p:nvSpPr>
        <p:spPr>
          <a:xfrm>
            <a:off x="5590051" y="3462941"/>
            <a:ext cx="3268762" cy="664797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BE" sz="2400" dirty="0">
                <a:latin typeface="+mn-lt"/>
                <a:ea typeface="+mn-ea"/>
                <a:cs typeface="+mn-cs"/>
              </a:rPr>
              <a:t>Jo Bultreys</a:t>
            </a:r>
            <a:br>
              <a:rPr lang="nl-BE" sz="2400" dirty="0">
                <a:latin typeface="+mn-lt"/>
                <a:ea typeface="+mn-ea"/>
                <a:cs typeface="+mn-cs"/>
              </a:rPr>
            </a:br>
            <a:r>
              <a:rPr lang="nl-BE" sz="2400" dirty="0">
                <a:latin typeface="+mn-lt"/>
                <a:ea typeface="+mn-ea"/>
                <a:cs typeface="+mn-cs"/>
              </a:rPr>
              <a:t>Program Advisor AI &amp; CS</a:t>
            </a:r>
          </a:p>
        </p:txBody>
      </p:sp>
    </p:spTree>
    <p:extLst>
      <p:ext uri="{BB962C8B-B14F-4D97-AF65-F5344CB8AC3E}">
        <p14:creationId xmlns:p14="http://schemas.microsoft.com/office/powerpoint/2010/main" val="264358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93820180-CC79-4525-9F0E-C01BC0F260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4" y="0"/>
            <a:ext cx="9144611" cy="4949250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Building </a:t>
            </a:r>
            <a:r>
              <a:rPr lang="nl-BE" dirty="0" err="1">
                <a:solidFill>
                  <a:schemeClr val="bg1"/>
                </a:solidFill>
              </a:rPr>
              <a:t>blocks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23838" y="1708565"/>
            <a:ext cx="4382588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Strategic Basic Research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23837" y="2608631"/>
            <a:ext cx="4382588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Business </a:t>
            </a:r>
            <a:r>
              <a:rPr lang="nl-BE" sz="2400" b="1" dirty="0" err="1"/>
              <a:t>Implementation</a:t>
            </a:r>
            <a:r>
              <a:rPr lang="nl-BE" sz="2400" b="1" dirty="0"/>
              <a:t> 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23838" y="3508697"/>
            <a:ext cx="4382589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 err="1"/>
              <a:t>Flanking</a:t>
            </a:r>
            <a:r>
              <a:rPr lang="nl-BE" sz="2400" b="1" dirty="0"/>
              <a:t> Policy</a:t>
            </a:r>
          </a:p>
        </p:txBody>
      </p:sp>
      <p:sp>
        <p:nvSpPr>
          <p:cNvPr id="15" name="Rechthoek 14"/>
          <p:cNvSpPr/>
          <p:nvPr/>
        </p:nvSpPr>
        <p:spPr>
          <a:xfrm>
            <a:off x="5228794" y="1708564"/>
            <a:ext cx="852569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/>
              <a:t>12 MEUR</a:t>
            </a:r>
          </a:p>
        </p:txBody>
      </p:sp>
      <p:sp>
        <p:nvSpPr>
          <p:cNvPr id="16" name="Rechthoek 15"/>
          <p:cNvSpPr/>
          <p:nvPr/>
        </p:nvSpPr>
        <p:spPr>
          <a:xfrm>
            <a:off x="5215732" y="870258"/>
            <a:ext cx="852569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AI</a:t>
            </a:r>
          </a:p>
        </p:txBody>
      </p:sp>
      <p:sp>
        <p:nvSpPr>
          <p:cNvPr id="17" name="Rechthoek 16"/>
          <p:cNvSpPr/>
          <p:nvPr/>
        </p:nvSpPr>
        <p:spPr>
          <a:xfrm>
            <a:off x="6480004" y="870257"/>
            <a:ext cx="852569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CS</a:t>
            </a:r>
          </a:p>
        </p:txBody>
      </p:sp>
      <p:sp>
        <p:nvSpPr>
          <p:cNvPr id="18" name="Rechthoek 17"/>
          <p:cNvSpPr/>
          <p:nvPr/>
        </p:nvSpPr>
        <p:spPr>
          <a:xfrm>
            <a:off x="6480003" y="1708203"/>
            <a:ext cx="852569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/>
              <a:t>8 MEUR</a:t>
            </a:r>
          </a:p>
        </p:txBody>
      </p:sp>
      <p:sp>
        <p:nvSpPr>
          <p:cNvPr id="19" name="Rechthoek 18"/>
          <p:cNvSpPr/>
          <p:nvPr/>
        </p:nvSpPr>
        <p:spPr>
          <a:xfrm>
            <a:off x="5228793" y="2608630"/>
            <a:ext cx="852569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/>
              <a:t>13 + 3 MEUR</a:t>
            </a:r>
          </a:p>
        </p:txBody>
      </p:sp>
      <p:sp>
        <p:nvSpPr>
          <p:cNvPr id="20" name="Rechthoek 19"/>
          <p:cNvSpPr/>
          <p:nvPr/>
        </p:nvSpPr>
        <p:spPr>
          <a:xfrm>
            <a:off x="6480002" y="2608631"/>
            <a:ext cx="852569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/>
              <a:t>9 MEUR</a:t>
            </a:r>
          </a:p>
        </p:txBody>
      </p:sp>
      <p:sp>
        <p:nvSpPr>
          <p:cNvPr id="21" name="Rechthoek 20"/>
          <p:cNvSpPr/>
          <p:nvPr/>
        </p:nvSpPr>
        <p:spPr>
          <a:xfrm>
            <a:off x="5215731" y="3508697"/>
            <a:ext cx="852569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/>
              <a:t>5 MEUR</a:t>
            </a:r>
          </a:p>
        </p:txBody>
      </p:sp>
      <p:sp>
        <p:nvSpPr>
          <p:cNvPr id="22" name="Rechthoek 21"/>
          <p:cNvSpPr/>
          <p:nvPr/>
        </p:nvSpPr>
        <p:spPr>
          <a:xfrm>
            <a:off x="6480001" y="3498461"/>
            <a:ext cx="852569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/>
              <a:t>3 MEUR</a:t>
            </a:r>
          </a:p>
        </p:txBody>
      </p:sp>
    </p:spTree>
    <p:extLst>
      <p:ext uri="{BB962C8B-B14F-4D97-AF65-F5344CB8AC3E}">
        <p14:creationId xmlns:p14="http://schemas.microsoft.com/office/powerpoint/2010/main" val="257797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93820180-CC79-4525-9F0E-C01BC0F260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0440" y="-172654"/>
            <a:ext cx="7173560" cy="4949250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88761" y="270586"/>
            <a:ext cx="8545861" cy="994172"/>
          </a:xfrm>
        </p:spPr>
        <p:txBody>
          <a:bodyPr/>
          <a:lstStyle/>
          <a:p>
            <a:r>
              <a:rPr lang="nl-BE" dirty="0" err="1">
                <a:solidFill>
                  <a:schemeClr val="bg1"/>
                </a:solidFill>
              </a:rPr>
              <a:t>Implementation</a:t>
            </a:r>
            <a:r>
              <a:rPr lang="nl-BE" dirty="0">
                <a:solidFill>
                  <a:schemeClr val="bg1"/>
                </a:solidFill>
              </a:rPr>
              <a:t> – VLAIO supports: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75BF3B3-F164-488B-BDFD-D30BE2ACB82B}"/>
              </a:ext>
            </a:extLst>
          </p:cNvPr>
          <p:cNvSpPr/>
          <p:nvPr/>
        </p:nvSpPr>
        <p:spPr>
          <a:xfrm>
            <a:off x="309378" y="804673"/>
            <a:ext cx="2848662" cy="40682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nl-BE" sz="17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 err="1"/>
              <a:t>Stimulate</a:t>
            </a:r>
            <a:r>
              <a:rPr lang="nl-BE" sz="2000" b="1" dirty="0"/>
              <a:t> </a:t>
            </a:r>
            <a:r>
              <a:rPr lang="nl-BE" sz="2000" b="1" dirty="0" err="1"/>
              <a:t>inflow</a:t>
            </a:r>
            <a:endParaRPr lang="nl-BE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Awareness </a:t>
            </a:r>
            <a:r>
              <a:rPr lang="nl-BE" sz="2000" b="1" dirty="0" err="1"/>
              <a:t>raising</a:t>
            </a:r>
            <a:endParaRPr lang="nl-BE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Coaching </a:t>
            </a:r>
            <a:r>
              <a:rPr lang="nl-BE" sz="2000" b="1" dirty="0" err="1"/>
              <a:t>and</a:t>
            </a:r>
            <a:r>
              <a:rPr lang="nl-BE" sz="2000" b="1" dirty="0"/>
              <a:t> </a:t>
            </a:r>
            <a:r>
              <a:rPr lang="nl-BE" sz="2000" b="1" dirty="0" err="1"/>
              <a:t>advice</a:t>
            </a:r>
            <a:endParaRPr lang="nl-BE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Support </a:t>
            </a:r>
            <a:r>
              <a:rPr lang="nl-BE" sz="2000" b="1" dirty="0" err="1"/>
              <a:t>for</a:t>
            </a:r>
            <a:r>
              <a:rPr lang="nl-BE" sz="2000" b="1" dirty="0"/>
              <a:t> training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Support </a:t>
            </a:r>
            <a:r>
              <a:rPr lang="nl-BE" sz="2000" b="1" dirty="0" err="1"/>
              <a:t>for</a:t>
            </a:r>
            <a:r>
              <a:rPr lang="nl-BE" sz="2000" b="1" dirty="0"/>
              <a:t> </a:t>
            </a:r>
            <a:r>
              <a:rPr lang="nl-BE" sz="2000" b="1" dirty="0" err="1"/>
              <a:t>knowledge</a:t>
            </a:r>
            <a:r>
              <a:rPr lang="nl-BE" sz="2000" b="1" dirty="0"/>
              <a:t> </a:t>
            </a:r>
            <a:r>
              <a:rPr lang="nl-BE" sz="2000" b="1" dirty="0" err="1"/>
              <a:t>diffusion</a:t>
            </a:r>
            <a:endParaRPr lang="nl-BE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Support </a:t>
            </a:r>
            <a:r>
              <a:rPr lang="nl-BE" sz="2000" b="1" dirty="0" err="1"/>
              <a:t>for</a:t>
            </a:r>
            <a:r>
              <a:rPr lang="nl-BE" sz="2000" b="1" dirty="0"/>
              <a:t> </a:t>
            </a:r>
            <a:r>
              <a:rPr lang="nl-BE" sz="2000" b="1" dirty="0" err="1"/>
              <a:t>knowledge</a:t>
            </a:r>
            <a:r>
              <a:rPr lang="nl-BE" sz="2000" b="1" dirty="0"/>
              <a:t> development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Support </a:t>
            </a:r>
            <a:r>
              <a:rPr lang="nl-BE" sz="2000" b="1" dirty="0" err="1"/>
              <a:t>for</a:t>
            </a:r>
            <a:r>
              <a:rPr lang="nl-BE" sz="2000" b="1" dirty="0"/>
              <a:t> </a:t>
            </a:r>
            <a:r>
              <a:rPr lang="nl-BE" sz="2000" b="1" dirty="0" err="1"/>
              <a:t>implementation</a:t>
            </a:r>
            <a:endParaRPr lang="nl-BE" sz="2000" b="1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5D38C27-FA64-4259-8FAD-20340DF6479D}"/>
              </a:ext>
            </a:extLst>
          </p:cNvPr>
          <p:cNvSpPr/>
          <p:nvPr/>
        </p:nvSpPr>
        <p:spPr>
          <a:xfrm>
            <a:off x="3326857" y="3967950"/>
            <a:ext cx="5719865" cy="904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2000" b="1" dirty="0"/>
              <a:t>Ad hoc: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Call TETRA AI (2019) – </a:t>
            </a:r>
            <a:r>
              <a:rPr lang="nl-BE" sz="2000" b="1" dirty="0" err="1"/>
              <a:t>digitization</a:t>
            </a:r>
            <a:endParaRPr lang="nl-BE" sz="2000" b="1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73817BC-31F8-4D8B-9AC5-76AB05DFCCD5}"/>
              </a:ext>
            </a:extLst>
          </p:cNvPr>
          <p:cNvSpPr/>
          <p:nvPr/>
        </p:nvSpPr>
        <p:spPr>
          <a:xfrm>
            <a:off x="3326858" y="804673"/>
            <a:ext cx="5719864" cy="3066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2000" b="1" dirty="0"/>
              <a:t>The ‘</a:t>
            </a:r>
            <a:r>
              <a:rPr lang="nl-BE" sz="2000" b="1" dirty="0" err="1"/>
              <a:t>regular</a:t>
            </a:r>
            <a:r>
              <a:rPr lang="nl-BE" sz="2000" b="1" dirty="0"/>
              <a:t>’ </a:t>
            </a:r>
            <a:r>
              <a:rPr lang="nl-BE" sz="2000" b="1" dirty="0" err="1"/>
              <a:t>toolbox</a:t>
            </a:r>
            <a:r>
              <a:rPr lang="nl-BE" sz="20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VLAIO Business </a:t>
            </a:r>
            <a:r>
              <a:rPr lang="nl-BE" sz="2000" b="1" dirty="0" err="1"/>
              <a:t>Advisors</a:t>
            </a:r>
            <a:endParaRPr lang="nl-BE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Contract ‘</a:t>
            </a:r>
            <a:r>
              <a:rPr lang="nl-BE" sz="2000" b="1" dirty="0" err="1"/>
              <a:t>entrepreneurship</a:t>
            </a:r>
            <a:r>
              <a:rPr lang="nl-BE" sz="2000" b="1" dirty="0"/>
              <a:t>’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SME e-wallet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 err="1"/>
              <a:t>Collective</a:t>
            </a:r>
            <a:r>
              <a:rPr lang="nl-BE" sz="2000" b="1" dirty="0"/>
              <a:t> programs </a:t>
            </a:r>
            <a:r>
              <a:rPr lang="nl-BE" sz="2000" b="1" dirty="0" err="1"/>
              <a:t>for</a:t>
            </a:r>
            <a:r>
              <a:rPr lang="nl-BE" sz="2000" b="1" dirty="0"/>
              <a:t> </a:t>
            </a:r>
            <a:r>
              <a:rPr lang="nl-BE" sz="2000" b="1" dirty="0" err="1"/>
              <a:t>knowledge</a:t>
            </a:r>
            <a:r>
              <a:rPr lang="nl-BE" sz="2000" b="1" dirty="0"/>
              <a:t> development </a:t>
            </a:r>
            <a:r>
              <a:rPr lang="nl-BE" sz="2000" b="1" dirty="0" err="1"/>
              <a:t>and</a:t>
            </a:r>
            <a:r>
              <a:rPr lang="nl-BE" sz="2000" b="1" dirty="0"/>
              <a:t> </a:t>
            </a:r>
            <a:r>
              <a:rPr lang="nl-BE" sz="2000" b="1" dirty="0" err="1"/>
              <a:t>diffusion</a:t>
            </a:r>
            <a:r>
              <a:rPr lang="nl-BE" sz="2000" b="1" dirty="0"/>
              <a:t> (COOCK, TETRA)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SME </a:t>
            </a:r>
            <a:r>
              <a:rPr lang="nl-BE" sz="2000" b="1" dirty="0" err="1"/>
              <a:t>growth</a:t>
            </a:r>
            <a:r>
              <a:rPr lang="nl-BE" sz="2000" b="1" dirty="0"/>
              <a:t> </a:t>
            </a:r>
            <a:r>
              <a:rPr lang="nl-BE" sz="2000" b="1" dirty="0" err="1"/>
              <a:t>subsidy</a:t>
            </a:r>
            <a:r>
              <a:rPr lang="nl-BE" sz="20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 err="1"/>
              <a:t>Regular</a:t>
            </a:r>
            <a:r>
              <a:rPr lang="nl-BE" sz="2000" b="1" dirty="0"/>
              <a:t> support </a:t>
            </a:r>
            <a:r>
              <a:rPr lang="nl-BE" sz="2000" b="1" dirty="0" err="1"/>
              <a:t>for</a:t>
            </a:r>
            <a:r>
              <a:rPr lang="nl-BE" sz="2000" b="1" dirty="0"/>
              <a:t>  </a:t>
            </a:r>
            <a:r>
              <a:rPr lang="nl-BE" sz="2000" b="1" dirty="0" err="1"/>
              <a:t>knowledge</a:t>
            </a:r>
            <a:r>
              <a:rPr lang="nl-BE" sz="2000" b="1" dirty="0"/>
              <a:t> development (R&amp;D&amp;I)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European programs</a:t>
            </a:r>
          </a:p>
        </p:txBody>
      </p:sp>
    </p:spTree>
    <p:extLst>
      <p:ext uri="{BB962C8B-B14F-4D97-AF65-F5344CB8AC3E}">
        <p14:creationId xmlns:p14="http://schemas.microsoft.com/office/powerpoint/2010/main" val="176289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93820180-CC79-4525-9F0E-C01BC0F260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0440" y="-172654"/>
            <a:ext cx="7173560" cy="4949250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88761" y="270586"/>
            <a:ext cx="8545861" cy="99417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We cover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whole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trajectory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from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idea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implementation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9F86FAD-C196-44C1-9B45-02C162902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736" y="1165229"/>
            <a:ext cx="5480567" cy="2887125"/>
          </a:xfrm>
          <a:prstGeom prst="rect">
            <a:avLst/>
          </a:prstGeom>
          <a:ln w="38100">
            <a:solidFill>
              <a:srgbClr val="009B48"/>
            </a:solidFill>
          </a:ln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AA1B069-9B89-453A-877E-768CF137C6EA}"/>
              </a:ext>
            </a:extLst>
          </p:cNvPr>
          <p:cNvSpPr/>
          <p:nvPr/>
        </p:nvSpPr>
        <p:spPr>
          <a:xfrm>
            <a:off x="309378" y="1165229"/>
            <a:ext cx="2848662" cy="360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nl-BE" sz="17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 err="1"/>
              <a:t>Stimulate</a:t>
            </a:r>
            <a:r>
              <a:rPr lang="nl-BE" sz="2000" b="1" dirty="0"/>
              <a:t> </a:t>
            </a:r>
            <a:r>
              <a:rPr lang="nl-BE" sz="2000" b="1" dirty="0" err="1"/>
              <a:t>inflow</a:t>
            </a:r>
            <a:endParaRPr lang="nl-BE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Awareness </a:t>
            </a:r>
            <a:r>
              <a:rPr lang="nl-BE" sz="2000" b="1" dirty="0" err="1"/>
              <a:t>raising</a:t>
            </a:r>
            <a:endParaRPr lang="nl-BE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Coaching </a:t>
            </a:r>
            <a:r>
              <a:rPr lang="nl-BE" sz="2000" b="1" dirty="0" err="1"/>
              <a:t>and</a:t>
            </a:r>
            <a:r>
              <a:rPr lang="nl-BE" sz="2000" b="1" dirty="0"/>
              <a:t> </a:t>
            </a:r>
            <a:r>
              <a:rPr lang="nl-BE" sz="2000" b="1" dirty="0" err="1"/>
              <a:t>advice</a:t>
            </a:r>
            <a:endParaRPr lang="nl-BE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Support </a:t>
            </a:r>
            <a:r>
              <a:rPr lang="nl-BE" sz="2000" b="1" dirty="0" err="1"/>
              <a:t>for</a:t>
            </a:r>
            <a:r>
              <a:rPr lang="nl-BE" sz="2000" b="1" dirty="0"/>
              <a:t> training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Support </a:t>
            </a:r>
            <a:r>
              <a:rPr lang="nl-BE" sz="2000" b="1" dirty="0" err="1"/>
              <a:t>for</a:t>
            </a:r>
            <a:r>
              <a:rPr lang="nl-BE" sz="2000" b="1" dirty="0"/>
              <a:t> </a:t>
            </a:r>
            <a:r>
              <a:rPr lang="nl-BE" sz="2000" b="1" dirty="0" err="1"/>
              <a:t>knowledge</a:t>
            </a:r>
            <a:r>
              <a:rPr lang="nl-BE" sz="2000" b="1" dirty="0"/>
              <a:t> </a:t>
            </a:r>
            <a:r>
              <a:rPr lang="nl-BE" sz="2000" b="1" dirty="0" err="1"/>
              <a:t>diffusion</a:t>
            </a:r>
            <a:endParaRPr lang="nl-BE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Support </a:t>
            </a:r>
            <a:r>
              <a:rPr lang="nl-BE" sz="2000" b="1" dirty="0" err="1"/>
              <a:t>for</a:t>
            </a:r>
            <a:r>
              <a:rPr lang="nl-BE" sz="2000" b="1" dirty="0"/>
              <a:t> </a:t>
            </a:r>
            <a:r>
              <a:rPr lang="nl-BE" sz="2000" b="1" dirty="0" err="1"/>
              <a:t>knowledge</a:t>
            </a:r>
            <a:r>
              <a:rPr lang="nl-BE" sz="2000" b="1" dirty="0"/>
              <a:t> development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000" b="1" dirty="0"/>
              <a:t>Support </a:t>
            </a:r>
            <a:r>
              <a:rPr lang="nl-BE" sz="2000" b="1" dirty="0" err="1"/>
              <a:t>for</a:t>
            </a:r>
            <a:r>
              <a:rPr lang="nl-BE" sz="2000" b="1" dirty="0"/>
              <a:t> </a:t>
            </a:r>
            <a:r>
              <a:rPr lang="nl-BE" sz="2000" b="1" dirty="0" err="1"/>
              <a:t>implementation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326837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Rechthoek 38"/>
          <p:cNvSpPr/>
          <p:nvPr/>
        </p:nvSpPr>
        <p:spPr>
          <a:xfrm rot="8100000">
            <a:off x="508549" y="2300894"/>
            <a:ext cx="2423752" cy="8041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4" name="Rechthoek 8"/>
          <p:cNvSpPr/>
          <p:nvPr/>
        </p:nvSpPr>
        <p:spPr>
          <a:xfrm rot="2700000">
            <a:off x="509327" y="2301850"/>
            <a:ext cx="2423752" cy="8041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81B13F4-E80F-4EED-A675-D4BA0CCBE6F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02128" y="1260000"/>
            <a:ext cx="4563060" cy="3152933"/>
          </a:xfrm>
        </p:spPr>
        <p:txBody>
          <a:bodyPr>
            <a:normAutofit/>
          </a:bodyPr>
          <a:lstStyle/>
          <a:p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Starting</a:t>
            </a:r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analysis of </a:t>
            </a:r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business case</a:t>
            </a:r>
          </a:p>
          <a:p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Referral</a:t>
            </a:r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partners</a:t>
            </a:r>
          </a:p>
          <a:p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Advice</a:t>
            </a:r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  <a:endParaRPr lang="nl-B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Guide </a:t>
            </a:r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subsidies </a:t>
            </a:r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financing</a:t>
            </a:r>
            <a:endParaRPr lang="nl-B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5" name="Titel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BE" sz="2700" dirty="0">
                <a:solidFill>
                  <a:schemeClr val="bg1"/>
                </a:solidFill>
              </a:rPr>
              <a:t>VLAIO </a:t>
            </a:r>
            <a:r>
              <a:rPr lang="nl-BE" sz="2700" dirty="0" err="1">
                <a:solidFill>
                  <a:schemeClr val="bg1"/>
                </a:solidFill>
              </a:rPr>
              <a:t>Advisors</a:t>
            </a:r>
            <a:r>
              <a:rPr lang="nl-BE" sz="2700" dirty="0">
                <a:solidFill>
                  <a:schemeClr val="bg1"/>
                </a:solidFill>
              </a:rPr>
              <a:t/>
            </a:r>
            <a:br>
              <a:rPr lang="nl-BE" sz="2700" dirty="0">
                <a:solidFill>
                  <a:schemeClr val="bg1"/>
                </a:solidFill>
              </a:rPr>
            </a:br>
            <a:r>
              <a:rPr lang="nl-BE" sz="2700" dirty="0">
                <a:solidFill>
                  <a:schemeClr val="bg1"/>
                </a:solidFill>
              </a:rPr>
              <a:t>Support </a:t>
            </a:r>
            <a:r>
              <a:rPr lang="nl-BE" sz="2700" dirty="0" err="1">
                <a:solidFill>
                  <a:schemeClr val="bg1"/>
                </a:solidFill>
              </a:rPr>
              <a:t>and</a:t>
            </a:r>
            <a:r>
              <a:rPr lang="nl-BE" sz="2700" dirty="0">
                <a:solidFill>
                  <a:schemeClr val="bg1"/>
                </a:solidFill>
              </a:rPr>
              <a:t> </a:t>
            </a:r>
            <a:r>
              <a:rPr lang="nl-BE" sz="2700" dirty="0" err="1">
                <a:solidFill>
                  <a:schemeClr val="bg1"/>
                </a:solidFill>
              </a:rPr>
              <a:t>advice</a:t>
            </a:r>
            <a:r>
              <a:rPr lang="nl-BE" sz="2700" dirty="0">
                <a:solidFill>
                  <a:schemeClr val="bg1"/>
                </a:solidFill>
              </a:rPr>
              <a:t> made </a:t>
            </a:r>
            <a:r>
              <a:rPr lang="nl-BE" sz="2700" dirty="0" err="1">
                <a:solidFill>
                  <a:schemeClr val="bg1"/>
                </a:solidFill>
              </a:rPr>
              <a:t>to</a:t>
            </a:r>
            <a:r>
              <a:rPr lang="nl-BE" sz="2700" dirty="0">
                <a:solidFill>
                  <a:schemeClr val="bg1"/>
                </a:solidFill>
              </a:rPr>
              <a:t> </a:t>
            </a:r>
            <a:r>
              <a:rPr lang="nl-BE" sz="2700" dirty="0" err="1">
                <a:solidFill>
                  <a:schemeClr val="bg1"/>
                </a:solidFill>
              </a:rPr>
              <a:t>measure</a:t>
            </a:r>
            <a:endParaRPr sz="2700" dirty="0">
              <a:solidFill>
                <a:schemeClr val="bg1"/>
              </a:solidFill>
            </a:endParaRPr>
          </a:p>
        </p:txBody>
      </p:sp>
      <p:sp>
        <p:nvSpPr>
          <p:cNvPr id="636" name="Arrow"/>
          <p:cNvSpPr/>
          <p:nvPr/>
        </p:nvSpPr>
        <p:spPr>
          <a:xfrm>
            <a:off x="2454927" y="2034201"/>
            <a:ext cx="1173127" cy="1355777"/>
          </a:xfrm>
          <a:prstGeom prst="leftArrow">
            <a:avLst>
              <a:gd name="adj1" fmla="val 60706"/>
              <a:gd name="adj2" fmla="val 56996"/>
            </a:avLst>
          </a:prstGeom>
          <a:solidFill>
            <a:srgbClr val="009B48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41" name="Ruit 17"/>
          <p:cNvGrpSpPr/>
          <p:nvPr/>
        </p:nvGrpSpPr>
        <p:grpSpPr>
          <a:xfrm>
            <a:off x="1148343" y="2133817"/>
            <a:ext cx="1144164" cy="1144164"/>
            <a:chOff x="0" y="0"/>
            <a:chExt cx="1144163" cy="1144163"/>
          </a:xfrm>
        </p:grpSpPr>
        <p:sp>
          <p:nvSpPr>
            <p:cNvPr id="639" name="Polygon"/>
            <p:cNvSpPr/>
            <p:nvPr/>
          </p:nvSpPr>
          <p:spPr>
            <a:xfrm>
              <a:off x="0" y="0"/>
              <a:ext cx="1144163" cy="1144163"/>
            </a:xfrm>
            <a:prstGeom prst="diamond">
              <a:avLst/>
            </a:prstGeom>
            <a:solidFill>
              <a:srgbClr val="00388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0" name="Ambitie  om te groeien"/>
            <p:cNvSpPr txBox="1"/>
            <p:nvPr/>
          </p:nvSpPr>
          <p:spPr>
            <a:xfrm>
              <a:off x="113623" y="495137"/>
              <a:ext cx="916918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  <a:latin typeface="Flanders Art Sans"/>
                  <a:ea typeface="Flanders Art Sans"/>
                  <a:cs typeface="Flanders Art Sans"/>
                  <a:sym typeface="Flanders Art Sans"/>
                </a:defRPr>
              </a:pPr>
              <a:r>
                <a:rPr lang="nl-BE" dirty="0" err="1"/>
                <a:t>Growth</a:t>
              </a:r>
              <a:r>
                <a:rPr lang="nl-BE" dirty="0"/>
                <a:t> </a:t>
              </a:r>
              <a:r>
                <a:rPr lang="nl-BE" dirty="0" err="1"/>
                <a:t>ambition</a:t>
              </a:r>
              <a:endParaRPr dirty="0"/>
            </a:p>
          </p:txBody>
        </p:sp>
      </p:grpSp>
      <p:grpSp>
        <p:nvGrpSpPr>
          <p:cNvPr id="644" name="Ruit 18"/>
          <p:cNvGrpSpPr/>
          <p:nvPr/>
        </p:nvGrpSpPr>
        <p:grpSpPr>
          <a:xfrm>
            <a:off x="1720425" y="1561735"/>
            <a:ext cx="1144164" cy="1144165"/>
            <a:chOff x="0" y="0"/>
            <a:chExt cx="1144163" cy="1144163"/>
          </a:xfrm>
        </p:grpSpPr>
        <p:sp>
          <p:nvSpPr>
            <p:cNvPr id="642" name="Polygon"/>
            <p:cNvSpPr/>
            <p:nvPr/>
          </p:nvSpPr>
          <p:spPr>
            <a:xfrm>
              <a:off x="0" y="0"/>
              <a:ext cx="1144163" cy="1144163"/>
            </a:xfrm>
            <a:prstGeom prst="diamond">
              <a:avLst/>
            </a:prstGeom>
            <a:solidFill>
              <a:srgbClr val="59C1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  <a:latin typeface="Flanders Art Sans"/>
                  <a:ea typeface="Flanders Art Sans"/>
                  <a:cs typeface="Flanders Art Sans"/>
                  <a:sym typeface="Flanders Art Sans"/>
                </a:defRPr>
              </a:pPr>
              <a:endParaRPr/>
            </a:p>
          </p:txBody>
        </p:sp>
        <p:sp>
          <p:nvSpPr>
            <p:cNvPr id="643" name="Ideeën &amp; plannen"/>
            <p:cNvSpPr txBox="1"/>
            <p:nvPr/>
          </p:nvSpPr>
          <p:spPr>
            <a:xfrm>
              <a:off x="160913" y="495138"/>
              <a:ext cx="82234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  <a:latin typeface="Flanders Art Sans"/>
                  <a:ea typeface="Flanders Art Sans"/>
                  <a:cs typeface="Flanders Art Sans"/>
                  <a:sym typeface="Flanders Art Sans"/>
                </a:defRPr>
              </a:pPr>
              <a:r>
                <a:rPr lang="nl-BE" dirty="0" err="1"/>
                <a:t>Ideas</a:t>
              </a:r>
              <a:r>
                <a:rPr lang="nl-BE" dirty="0"/>
                <a:t> </a:t>
              </a:r>
              <a:r>
                <a:rPr lang="nl-BE" dirty="0" err="1"/>
                <a:t>and</a:t>
              </a:r>
              <a:r>
                <a:rPr lang="nl-BE" dirty="0"/>
                <a:t> </a:t>
              </a:r>
              <a:r>
                <a:rPr lang="nl-BE" dirty="0" err="1"/>
                <a:t>plans</a:t>
              </a:r>
              <a:endParaRPr dirty="0"/>
            </a:p>
          </p:txBody>
        </p:sp>
      </p:grpSp>
      <p:grpSp>
        <p:nvGrpSpPr>
          <p:cNvPr id="647" name="Ruit 21"/>
          <p:cNvGrpSpPr/>
          <p:nvPr/>
        </p:nvGrpSpPr>
        <p:grpSpPr>
          <a:xfrm>
            <a:off x="1720425" y="2705898"/>
            <a:ext cx="1144164" cy="1144164"/>
            <a:chOff x="0" y="0"/>
            <a:chExt cx="1144163" cy="1144163"/>
          </a:xfrm>
        </p:grpSpPr>
        <p:sp>
          <p:nvSpPr>
            <p:cNvPr id="645" name="Polygon"/>
            <p:cNvSpPr/>
            <p:nvPr/>
          </p:nvSpPr>
          <p:spPr>
            <a:xfrm>
              <a:off x="0" y="0"/>
              <a:ext cx="1144163" cy="1144163"/>
            </a:xfrm>
            <a:prstGeom prst="diamond">
              <a:avLst/>
            </a:prstGeom>
            <a:solidFill>
              <a:srgbClr val="59C1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6" name="Markt"/>
            <p:cNvSpPr txBox="1"/>
            <p:nvPr/>
          </p:nvSpPr>
          <p:spPr>
            <a:xfrm>
              <a:off x="377318" y="495137"/>
              <a:ext cx="38953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  <a:latin typeface="Flanders Art Sans"/>
                  <a:ea typeface="Flanders Art Sans"/>
                  <a:cs typeface="Flanders Art Sans"/>
                  <a:sym typeface="Flanders Art Sans"/>
                </a:defRPr>
              </a:lvl1pPr>
            </a:lstStyle>
            <a:p>
              <a:r>
                <a:rPr lang="nl-BE" dirty="0"/>
                <a:t>Market</a:t>
              </a:r>
              <a:endParaRPr dirty="0"/>
            </a:p>
          </p:txBody>
        </p:sp>
      </p:grpSp>
      <p:grpSp>
        <p:nvGrpSpPr>
          <p:cNvPr id="650" name="Ruit 22"/>
          <p:cNvGrpSpPr/>
          <p:nvPr/>
        </p:nvGrpSpPr>
        <p:grpSpPr>
          <a:xfrm>
            <a:off x="576262" y="2705898"/>
            <a:ext cx="1144165" cy="1144164"/>
            <a:chOff x="0" y="0"/>
            <a:chExt cx="1144163" cy="1144163"/>
          </a:xfrm>
        </p:grpSpPr>
        <p:sp>
          <p:nvSpPr>
            <p:cNvPr id="648" name="Polygon"/>
            <p:cNvSpPr/>
            <p:nvPr/>
          </p:nvSpPr>
          <p:spPr>
            <a:xfrm>
              <a:off x="0" y="0"/>
              <a:ext cx="1144163" cy="1144163"/>
            </a:xfrm>
            <a:prstGeom prst="diamond">
              <a:avLst/>
            </a:prstGeom>
            <a:solidFill>
              <a:srgbClr val="59C1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9" name="Team &amp;  samenwerking"/>
            <p:cNvSpPr txBox="1"/>
            <p:nvPr/>
          </p:nvSpPr>
          <p:spPr>
            <a:xfrm>
              <a:off x="424605" y="495137"/>
              <a:ext cx="294952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  <a:latin typeface="Flanders Art Sans"/>
                  <a:ea typeface="Flanders Art Sans"/>
                  <a:cs typeface="Flanders Art Sans"/>
                  <a:sym typeface="Flanders Art Sans"/>
                </a:defRPr>
              </a:pPr>
              <a:r>
                <a:rPr lang="nl-BE" dirty="0"/>
                <a:t>Team</a:t>
              </a:r>
              <a:endParaRPr dirty="0"/>
            </a:p>
          </p:txBody>
        </p:sp>
      </p:grpSp>
      <p:grpSp>
        <p:nvGrpSpPr>
          <p:cNvPr id="653" name="Ruit 24"/>
          <p:cNvGrpSpPr/>
          <p:nvPr/>
        </p:nvGrpSpPr>
        <p:grpSpPr>
          <a:xfrm>
            <a:off x="576262" y="1559602"/>
            <a:ext cx="1144165" cy="1144165"/>
            <a:chOff x="0" y="0"/>
            <a:chExt cx="1144163" cy="1144163"/>
          </a:xfrm>
        </p:grpSpPr>
        <p:sp>
          <p:nvSpPr>
            <p:cNvPr id="651" name="Polygon"/>
            <p:cNvSpPr/>
            <p:nvPr/>
          </p:nvSpPr>
          <p:spPr>
            <a:xfrm>
              <a:off x="0" y="0"/>
              <a:ext cx="1144163" cy="1144163"/>
            </a:xfrm>
            <a:prstGeom prst="diamond">
              <a:avLst/>
            </a:prstGeom>
            <a:solidFill>
              <a:srgbClr val="59C1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2" name="Financiële…"/>
            <p:cNvSpPr txBox="1"/>
            <p:nvPr/>
          </p:nvSpPr>
          <p:spPr>
            <a:xfrm>
              <a:off x="320409" y="418193"/>
              <a:ext cx="503343" cy="307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  <a:latin typeface="Flanders Art Sans"/>
                  <a:ea typeface="Flanders Art Sans"/>
                  <a:cs typeface="Flanders Art Sans"/>
                  <a:sym typeface="Flanders Art Sans"/>
                </a:defRPr>
              </a:pPr>
              <a:r>
                <a:rPr lang="nl-BE" dirty="0"/>
                <a:t>Financial</a:t>
              </a:r>
              <a:endParaRPr dirty="0"/>
            </a:p>
            <a:p>
              <a:pPr algn="ctr">
                <a:defRPr sz="1000" b="1">
                  <a:solidFill>
                    <a:srgbClr val="FFFFFF"/>
                  </a:solidFill>
                  <a:latin typeface="Flanders Art Sans"/>
                  <a:ea typeface="Flanders Art Sans"/>
                  <a:cs typeface="Flanders Art Sans"/>
                  <a:sym typeface="Flanders Art Sans"/>
                </a:defRPr>
              </a:pPr>
              <a:r>
                <a:rPr lang="nl-BE" dirty="0" err="1"/>
                <a:t>situation</a:t>
              </a:r>
              <a:r>
                <a:rPr dirty="0"/>
                <a:t> </a:t>
              </a:r>
            </a:p>
          </p:txBody>
        </p:sp>
      </p:grpSp>
      <p:sp>
        <p:nvSpPr>
          <p:cNvPr id="654" name="Tijdelijke aanduiding voor tekst 6"/>
          <p:cNvSpPr txBox="1"/>
          <p:nvPr/>
        </p:nvSpPr>
        <p:spPr>
          <a:xfrm>
            <a:off x="3884036" y="1438949"/>
            <a:ext cx="4680001" cy="2282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lvl="1" indent="0"/>
            <a:endParaRPr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93820180-CC79-4525-9F0E-C01BC0F260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0440" y="0"/>
            <a:ext cx="7173560" cy="4949250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587617"/>
          </a:xfrm>
        </p:spPr>
        <p:txBody>
          <a:bodyPr/>
          <a:lstStyle/>
          <a:p>
            <a:r>
              <a:rPr lang="nl-BE" dirty="0" err="1">
                <a:solidFill>
                  <a:schemeClr val="bg1"/>
                </a:solidFill>
              </a:rPr>
              <a:t>Who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contact?  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09380" y="845166"/>
            <a:ext cx="8063911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400" b="1" dirty="0" err="1"/>
              <a:t>Don’t</a:t>
            </a:r>
            <a:r>
              <a:rPr lang="nl-BE" sz="2400" b="1" dirty="0"/>
              <a:t> </a:t>
            </a:r>
            <a:r>
              <a:rPr lang="nl-BE" sz="2400" b="1" dirty="0" err="1"/>
              <a:t>hesitate</a:t>
            </a:r>
            <a:r>
              <a:rPr lang="nl-BE" sz="2400" b="1" dirty="0"/>
              <a:t>! </a:t>
            </a:r>
          </a:p>
          <a:p>
            <a:endParaRPr lang="nl-BE" sz="2400" b="1" dirty="0"/>
          </a:p>
          <a:p>
            <a:r>
              <a:rPr lang="en-US" sz="2400" b="1" dirty="0"/>
              <a:t>If your company has concrete and ambitious plans or ideas about AI/CS or others, please contact VLAIO for free tailor-made advice.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b="1" dirty="0">
                <a:hlinkClick r:id="rId4"/>
              </a:rPr>
              <a:t>ai@vlaio.be</a:t>
            </a:r>
            <a:r>
              <a:rPr lang="nl-BE" sz="2400" b="1" dirty="0"/>
              <a:t> or </a:t>
            </a:r>
            <a:r>
              <a:rPr lang="nl-BE" sz="2400" b="1" dirty="0">
                <a:hlinkClick r:id="rId5"/>
              </a:rPr>
              <a:t>info@vlaio.be</a:t>
            </a:r>
            <a:r>
              <a:rPr lang="nl-BE" sz="24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b="1" dirty="0"/>
              <a:t>0800 20 555</a:t>
            </a:r>
            <a:r>
              <a:rPr lang="nl-BE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>
                <a:hlinkClick r:id="rId6"/>
              </a:rPr>
              <a:t>Jo.bultreys@vlaio.be</a:t>
            </a:r>
            <a:endParaRPr lang="nl-BE" sz="24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b="1" dirty="0"/>
          </a:p>
        </p:txBody>
      </p:sp>
      <p:pic>
        <p:nvPicPr>
          <p:cNvPr id="6" name="Afbeelding 5" descr="Afbeelding met persoon, binnen, kleding, glimlachen&#10;&#10;Automatisch gegenereerde beschrijving">
            <a:extLst>
              <a:ext uri="{FF2B5EF4-FFF2-40B4-BE49-F238E27FC236}">
                <a16:creationId xmlns:a16="http://schemas.microsoft.com/office/drawing/2014/main" id="{23D84F65-9787-41EC-BED4-D61E81C56D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40" y="3042518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5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01_TITELSLIDES_BASIS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et patroon">
  <a:themeElements>
    <a:clrScheme name="Aangepast 2">
      <a:dk1>
        <a:srgbClr val="009B48"/>
      </a:dk1>
      <a:lt1>
        <a:srgbClr val="FFFFFF"/>
      </a:lt1>
      <a:dk2>
        <a:srgbClr val="009B48"/>
      </a:dk2>
      <a:lt2>
        <a:srgbClr val="FFFFFF"/>
      </a:lt2>
      <a:accent1>
        <a:srgbClr val="E3712B"/>
      </a:accent1>
      <a:accent2>
        <a:srgbClr val="D10086"/>
      </a:accent2>
      <a:accent3>
        <a:srgbClr val="3FCFDD"/>
      </a:accent3>
      <a:accent4>
        <a:srgbClr val="9CDCD9"/>
      </a:accent4>
      <a:accent5>
        <a:srgbClr val="002789"/>
      </a:accent5>
      <a:accent6>
        <a:srgbClr val="0079D3"/>
      </a:accent6>
      <a:hlink>
        <a:srgbClr val="002776"/>
      </a:hlink>
      <a:folHlink>
        <a:srgbClr val="00278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modelVLAIO" id="{0202D1A2-C73A-7544-873C-92D8589DF98A}" vid="{A2FB1775-24FF-C74D-ACDA-12DABEAFC8DF}"/>
    </a:ext>
  </a:extLst>
</a:theme>
</file>

<file path=ppt/theme/theme4.xml><?xml version="1.0" encoding="utf-8"?>
<a:theme xmlns:a="http://schemas.openxmlformats.org/drawingml/2006/main" name="3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</TotalTime>
  <Words>212</Words>
  <Application>Microsoft Office PowerPoint</Application>
  <PresentationFormat>Diavoorstelling (16:9)</PresentationFormat>
  <Paragraphs>67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5</vt:i4>
      </vt:variant>
      <vt:variant>
        <vt:lpstr>Diatitels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Flanders Art Sans</vt:lpstr>
      <vt:lpstr>LucidaGrande</vt:lpstr>
      <vt:lpstr>Wingdings</vt:lpstr>
      <vt:lpstr>01_TITELSLIDES_BASIS</vt:lpstr>
      <vt:lpstr>02_TEKSTSLIDES_BASIS</vt:lpstr>
      <vt:lpstr>1_Met patroon</vt:lpstr>
      <vt:lpstr>3_TEKSTSLIDES_BASIS</vt:lpstr>
      <vt:lpstr>4_TEKSTSLIDES_BASIS</vt:lpstr>
      <vt:lpstr>Flemish Policy Agenda</vt:lpstr>
      <vt:lpstr>Building blocks</vt:lpstr>
      <vt:lpstr>Implementation – VLAIO supports:</vt:lpstr>
      <vt:lpstr>We cover the whole trajectory from idea to implementation</vt:lpstr>
      <vt:lpstr>VLAIO Advisors Support and advice made to measure</vt:lpstr>
      <vt:lpstr>Who to contact?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Karel Degelin</dc:creator>
  <cp:lastModifiedBy>Beatrice De Keyzer</cp:lastModifiedBy>
  <cp:revision>376</cp:revision>
  <cp:lastPrinted>2019-11-13T07:23:35Z</cp:lastPrinted>
  <dcterms:created xsi:type="dcterms:W3CDTF">2018-12-10T09:10:49Z</dcterms:created>
  <dcterms:modified xsi:type="dcterms:W3CDTF">2019-12-02T15:38:44Z</dcterms:modified>
</cp:coreProperties>
</file>